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8" r:id="rId3"/>
    <p:sldId id="260" r:id="rId4"/>
    <p:sldId id="262" r:id="rId5"/>
    <p:sldId id="311" r:id="rId6"/>
    <p:sldId id="259" r:id="rId7"/>
    <p:sldId id="313" r:id="rId8"/>
    <p:sldId id="337" r:id="rId9"/>
    <p:sldId id="263" r:id="rId10"/>
    <p:sldId id="265" r:id="rId11"/>
    <p:sldId id="264" r:id="rId12"/>
    <p:sldId id="341" r:id="rId13"/>
    <p:sldId id="266" r:id="rId14"/>
    <p:sldId id="339" r:id="rId15"/>
    <p:sldId id="268" r:id="rId16"/>
    <p:sldId id="365" r:id="rId17"/>
    <p:sldId id="364" r:id="rId18"/>
    <p:sldId id="342" r:id="rId19"/>
    <p:sldId id="343" r:id="rId20"/>
    <p:sldId id="344" r:id="rId21"/>
    <p:sldId id="345" r:id="rId22"/>
    <p:sldId id="346" r:id="rId23"/>
    <p:sldId id="347" r:id="rId24"/>
    <p:sldId id="348" r:id="rId25"/>
    <p:sldId id="349" r:id="rId26"/>
    <p:sldId id="350" r:id="rId27"/>
    <p:sldId id="352" r:id="rId28"/>
    <p:sldId id="353" r:id="rId29"/>
    <p:sldId id="354" r:id="rId30"/>
    <p:sldId id="355" r:id="rId31"/>
    <p:sldId id="357" r:id="rId32"/>
    <p:sldId id="356" r:id="rId33"/>
    <p:sldId id="272" r:id="rId34"/>
    <p:sldId id="276" r:id="rId35"/>
    <p:sldId id="277" r:id="rId36"/>
    <p:sldId id="278" r:id="rId37"/>
    <p:sldId id="279" r:id="rId38"/>
    <p:sldId id="312" r:id="rId39"/>
    <p:sldId id="363" r:id="rId40"/>
    <p:sldId id="371" r:id="rId41"/>
    <p:sldId id="360" r:id="rId42"/>
    <p:sldId id="361" r:id="rId43"/>
    <p:sldId id="362" r:id="rId44"/>
    <p:sldId id="366" r:id="rId45"/>
    <p:sldId id="367" r:id="rId46"/>
    <p:sldId id="368" r:id="rId47"/>
    <p:sldId id="369" r:id="rId48"/>
    <p:sldId id="370" r:id="rId49"/>
    <p:sldId id="340" r:id="rId50"/>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sh Handling Basics" id="{8A8BF566-5D01-4338-BE0B-83B781E4E88F}">
          <p14:sldIdLst>
            <p14:sldId id="256"/>
            <p14:sldId id="258"/>
            <p14:sldId id="260"/>
            <p14:sldId id="262"/>
            <p14:sldId id="311"/>
            <p14:sldId id="259"/>
            <p14:sldId id="313"/>
            <p14:sldId id="337"/>
            <p14:sldId id="263"/>
            <p14:sldId id="265"/>
            <p14:sldId id="264"/>
            <p14:sldId id="341"/>
            <p14:sldId id="266"/>
            <p14:sldId id="339"/>
            <p14:sldId id="268"/>
            <p14:sldId id="365"/>
            <p14:sldId id="364"/>
            <p14:sldId id="342"/>
            <p14:sldId id="343"/>
            <p14:sldId id="344"/>
            <p14:sldId id="345"/>
            <p14:sldId id="346"/>
            <p14:sldId id="347"/>
            <p14:sldId id="348"/>
            <p14:sldId id="349"/>
            <p14:sldId id="350"/>
            <p14:sldId id="352"/>
            <p14:sldId id="353"/>
            <p14:sldId id="354"/>
            <p14:sldId id="355"/>
            <p14:sldId id="357"/>
            <p14:sldId id="356"/>
            <p14:sldId id="272"/>
            <p14:sldId id="276"/>
            <p14:sldId id="277"/>
            <p14:sldId id="278"/>
            <p14:sldId id="279"/>
            <p14:sldId id="312"/>
            <p14:sldId id="363"/>
            <p14:sldId id="371"/>
            <p14:sldId id="360"/>
            <p14:sldId id="361"/>
            <p14:sldId id="362"/>
            <p14:sldId id="366"/>
            <p14:sldId id="367"/>
            <p14:sldId id="368"/>
            <p14:sldId id="369"/>
            <p14:sldId id="370"/>
            <p14:sldId id="3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4404" autoAdjust="0"/>
  </p:normalViewPr>
  <p:slideViewPr>
    <p:cSldViewPr snapToGrid="0" snapToObjects="1">
      <p:cViewPr varScale="1">
        <p:scale>
          <a:sx n="70" d="100"/>
          <a:sy n="70" d="100"/>
        </p:scale>
        <p:origin x="126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 Daniel" userId="46f3e75d-e98d-450e-b586-356ce58157e9" providerId="ADAL" clId="{5FAFA005-B740-4D75-9C17-87F9A6CB0262}"/>
    <pc:docChg chg="undo custSel modSld modSection">
      <pc:chgData name="Lis, Daniel" userId="46f3e75d-e98d-450e-b586-356ce58157e9" providerId="ADAL" clId="{5FAFA005-B740-4D75-9C17-87F9A6CB0262}" dt="2025-04-29T18:57:44.705" v="756" actId="1076"/>
      <pc:docMkLst>
        <pc:docMk/>
      </pc:docMkLst>
      <pc:sldChg chg="modSp">
        <pc:chgData name="Lis, Daniel" userId="46f3e75d-e98d-450e-b586-356ce58157e9" providerId="ADAL" clId="{5FAFA005-B740-4D75-9C17-87F9A6CB0262}" dt="2025-04-29T18:03:44.052" v="662" actId="962"/>
        <pc:sldMkLst>
          <pc:docMk/>
          <pc:sldMk cId="3907712382" sldId="256"/>
        </pc:sldMkLst>
        <pc:picChg chg="mod">
          <ac:chgData name="Lis, Daniel" userId="46f3e75d-e98d-450e-b586-356ce58157e9" providerId="ADAL" clId="{5FAFA005-B740-4D75-9C17-87F9A6CB0262}" dt="2025-04-29T18:03:41.860" v="657" actId="962"/>
          <ac:picMkLst>
            <pc:docMk/>
            <pc:sldMk cId="3907712382" sldId="256"/>
            <ac:picMk id="4" creationId="{00000000-0000-0000-0000-000000000000}"/>
          </ac:picMkLst>
        </pc:picChg>
        <pc:picChg chg="mod">
          <ac:chgData name="Lis, Daniel" userId="46f3e75d-e98d-450e-b586-356ce58157e9" providerId="ADAL" clId="{5FAFA005-B740-4D75-9C17-87F9A6CB0262}" dt="2025-04-29T18:03:42.186" v="658" actId="962"/>
          <ac:picMkLst>
            <pc:docMk/>
            <pc:sldMk cId="3907712382" sldId="256"/>
            <ac:picMk id="5" creationId="{00000000-0000-0000-0000-000000000000}"/>
          </ac:picMkLst>
        </pc:picChg>
        <pc:picChg chg="mod">
          <ac:chgData name="Lis, Daniel" userId="46f3e75d-e98d-450e-b586-356ce58157e9" providerId="ADAL" clId="{5FAFA005-B740-4D75-9C17-87F9A6CB0262}" dt="2025-04-29T18:03:42.610" v="659" actId="962"/>
          <ac:picMkLst>
            <pc:docMk/>
            <pc:sldMk cId="3907712382" sldId="256"/>
            <ac:picMk id="6" creationId="{00000000-0000-0000-0000-000000000000}"/>
          </ac:picMkLst>
        </pc:picChg>
        <pc:picChg chg="mod">
          <ac:chgData name="Lis, Daniel" userId="46f3e75d-e98d-450e-b586-356ce58157e9" providerId="ADAL" clId="{5FAFA005-B740-4D75-9C17-87F9A6CB0262}" dt="2025-04-29T18:03:43.065" v="660" actId="962"/>
          <ac:picMkLst>
            <pc:docMk/>
            <pc:sldMk cId="3907712382" sldId="256"/>
            <ac:picMk id="7" creationId="{00000000-0000-0000-0000-000000000000}"/>
          </ac:picMkLst>
        </pc:picChg>
        <pc:picChg chg="mod">
          <ac:chgData name="Lis, Daniel" userId="46f3e75d-e98d-450e-b586-356ce58157e9" providerId="ADAL" clId="{5FAFA005-B740-4D75-9C17-87F9A6CB0262}" dt="2025-04-29T18:03:43.699" v="661" actId="962"/>
          <ac:picMkLst>
            <pc:docMk/>
            <pc:sldMk cId="3907712382" sldId="256"/>
            <ac:picMk id="8" creationId="{00000000-0000-0000-0000-000000000000}"/>
          </ac:picMkLst>
        </pc:picChg>
        <pc:picChg chg="mod">
          <ac:chgData name="Lis, Daniel" userId="46f3e75d-e98d-450e-b586-356ce58157e9" providerId="ADAL" clId="{5FAFA005-B740-4D75-9C17-87F9A6CB0262}" dt="2025-04-29T18:03:44.052" v="662" actId="962"/>
          <ac:picMkLst>
            <pc:docMk/>
            <pc:sldMk cId="3907712382" sldId="256"/>
            <ac:picMk id="9" creationId="{00000000-0000-0000-0000-000000000000}"/>
          </ac:picMkLst>
        </pc:picChg>
      </pc:sldChg>
      <pc:sldChg chg="modSp mod">
        <pc:chgData name="Lis, Daniel" userId="46f3e75d-e98d-450e-b586-356ce58157e9" providerId="ADAL" clId="{5FAFA005-B740-4D75-9C17-87F9A6CB0262}" dt="2025-04-29T18:03:58.361" v="663" actId="962"/>
        <pc:sldMkLst>
          <pc:docMk/>
          <pc:sldMk cId="4182554099" sldId="258"/>
        </pc:sldMkLst>
        <pc:spChg chg="mod">
          <ac:chgData name="Lis, Daniel" userId="46f3e75d-e98d-450e-b586-356ce58157e9" providerId="ADAL" clId="{5FAFA005-B740-4D75-9C17-87F9A6CB0262}" dt="2025-04-29T18:03:58.361" v="663" actId="962"/>
          <ac:spMkLst>
            <pc:docMk/>
            <pc:sldMk cId="4182554099" sldId="258"/>
            <ac:spMk id="4100" creationId="{00000000-0000-0000-0000-000000000000}"/>
          </ac:spMkLst>
        </pc:spChg>
        <pc:picChg chg="mod">
          <ac:chgData name="Lis, Daniel" userId="46f3e75d-e98d-450e-b586-356ce58157e9" providerId="ADAL" clId="{5FAFA005-B740-4D75-9C17-87F9A6CB0262}" dt="2025-04-29T17:47:03.184" v="1" actId="962"/>
          <ac:picMkLst>
            <pc:docMk/>
            <pc:sldMk cId="4182554099" sldId="258"/>
            <ac:picMk id="5" creationId="{00000000-0000-0000-0000-000000000000}"/>
          </ac:picMkLst>
        </pc:picChg>
      </pc:sldChg>
      <pc:sldChg chg="modSp mod">
        <pc:chgData name="Lis, Daniel" userId="46f3e75d-e98d-450e-b586-356ce58157e9" providerId="ADAL" clId="{5FAFA005-B740-4D75-9C17-87F9A6CB0262}" dt="2025-04-29T18:04:14.387" v="666" actId="13244"/>
        <pc:sldMkLst>
          <pc:docMk/>
          <pc:sldMk cId="940276790" sldId="259"/>
        </pc:sldMkLst>
        <pc:spChg chg="ord">
          <ac:chgData name="Lis, Daniel" userId="46f3e75d-e98d-450e-b586-356ce58157e9" providerId="ADAL" clId="{5FAFA005-B740-4D75-9C17-87F9A6CB0262}" dt="2025-04-29T18:04:11.838" v="665" actId="13244"/>
          <ac:spMkLst>
            <pc:docMk/>
            <pc:sldMk cId="940276790" sldId="259"/>
            <ac:spMk id="4" creationId="{00000000-0000-0000-0000-000000000000}"/>
          </ac:spMkLst>
        </pc:spChg>
        <pc:spChg chg="ord">
          <ac:chgData name="Lis, Daniel" userId="46f3e75d-e98d-450e-b586-356ce58157e9" providerId="ADAL" clId="{5FAFA005-B740-4D75-9C17-87F9A6CB0262}" dt="2025-04-29T18:04:14.387" v="666" actId="13244"/>
          <ac:spMkLst>
            <pc:docMk/>
            <pc:sldMk cId="940276790" sldId="259"/>
            <ac:spMk id="5" creationId="{00000000-0000-0000-0000-000000000000}"/>
          </ac:spMkLst>
        </pc:spChg>
        <pc:picChg chg="mod">
          <ac:chgData name="Lis, Daniel" userId="46f3e75d-e98d-450e-b586-356ce58157e9" providerId="ADAL" clId="{5FAFA005-B740-4D75-9C17-87F9A6CB0262}" dt="2025-04-29T17:47:26.215" v="6" actId="962"/>
          <ac:picMkLst>
            <pc:docMk/>
            <pc:sldMk cId="940276790" sldId="259"/>
            <ac:picMk id="6" creationId="{00000000-0000-0000-0000-000000000000}"/>
          </ac:picMkLst>
        </pc:picChg>
      </pc:sldChg>
      <pc:sldChg chg="modSp mod">
        <pc:chgData name="Lis, Daniel" userId="46f3e75d-e98d-450e-b586-356ce58157e9" providerId="ADAL" clId="{5FAFA005-B740-4D75-9C17-87F9A6CB0262}" dt="2025-04-29T17:59:55.960" v="355" actId="33553"/>
        <pc:sldMkLst>
          <pc:docMk/>
          <pc:sldMk cId="1160154589" sldId="260"/>
        </pc:sldMkLst>
        <pc:spChg chg="mod">
          <ac:chgData name="Lis, Daniel" userId="46f3e75d-e98d-450e-b586-356ce58157e9" providerId="ADAL" clId="{5FAFA005-B740-4D75-9C17-87F9A6CB0262}" dt="2025-04-29T17:59:55.960" v="355" actId="33553"/>
          <ac:spMkLst>
            <pc:docMk/>
            <pc:sldMk cId="1160154589" sldId="260"/>
            <ac:spMk id="6146" creationId="{00000000-0000-0000-0000-000000000000}"/>
          </ac:spMkLst>
        </pc:spChg>
        <pc:picChg chg="mod">
          <ac:chgData name="Lis, Daniel" userId="46f3e75d-e98d-450e-b586-356ce58157e9" providerId="ADAL" clId="{5FAFA005-B740-4D75-9C17-87F9A6CB0262}" dt="2025-04-29T17:47:05.734" v="2" actId="962"/>
          <ac:picMkLst>
            <pc:docMk/>
            <pc:sldMk cId="1160154589" sldId="260"/>
            <ac:picMk id="2" creationId="{00000000-0000-0000-0000-000000000000}"/>
          </ac:picMkLst>
        </pc:picChg>
      </pc:sldChg>
      <pc:sldChg chg="modSp mod">
        <pc:chgData name="Lis, Daniel" userId="46f3e75d-e98d-450e-b586-356ce58157e9" providerId="ADAL" clId="{5FAFA005-B740-4D75-9C17-87F9A6CB0262}" dt="2025-04-29T17:47:07.927" v="3" actId="962"/>
        <pc:sldMkLst>
          <pc:docMk/>
          <pc:sldMk cId="1328004316" sldId="262"/>
        </pc:sldMkLst>
        <pc:picChg chg="mod">
          <ac:chgData name="Lis, Daniel" userId="46f3e75d-e98d-450e-b586-356ce58157e9" providerId="ADAL" clId="{5FAFA005-B740-4D75-9C17-87F9A6CB0262}" dt="2025-04-29T17:47:07.927" v="3" actId="962"/>
          <ac:picMkLst>
            <pc:docMk/>
            <pc:sldMk cId="1328004316" sldId="262"/>
            <ac:picMk id="5" creationId="{00000000-0000-0000-0000-000000000000}"/>
          </ac:picMkLst>
        </pc:picChg>
      </pc:sldChg>
      <pc:sldChg chg="modSp mod">
        <pc:chgData name="Lis, Daniel" userId="46f3e75d-e98d-450e-b586-356ce58157e9" providerId="ADAL" clId="{5FAFA005-B740-4D75-9C17-87F9A6CB0262}" dt="2025-04-29T17:47:57.568" v="11" actId="962"/>
        <pc:sldMkLst>
          <pc:docMk/>
          <pc:sldMk cId="1219638463" sldId="263"/>
        </pc:sldMkLst>
        <pc:picChg chg="mod">
          <ac:chgData name="Lis, Daniel" userId="46f3e75d-e98d-450e-b586-356ce58157e9" providerId="ADAL" clId="{5FAFA005-B740-4D75-9C17-87F9A6CB0262}" dt="2025-04-29T17:47:57.568" v="11" actId="962"/>
          <ac:picMkLst>
            <pc:docMk/>
            <pc:sldMk cId="1219638463" sldId="263"/>
            <ac:picMk id="4" creationId="{00000000-0000-0000-0000-000000000000}"/>
          </ac:picMkLst>
        </pc:picChg>
      </pc:sldChg>
      <pc:sldChg chg="modSp mod">
        <pc:chgData name="Lis, Daniel" userId="46f3e75d-e98d-450e-b586-356ce58157e9" providerId="ADAL" clId="{5FAFA005-B740-4D75-9C17-87F9A6CB0262}" dt="2025-04-29T17:48:01.298" v="13" actId="962"/>
        <pc:sldMkLst>
          <pc:docMk/>
          <pc:sldMk cId="322543652" sldId="264"/>
        </pc:sldMkLst>
        <pc:picChg chg="mod">
          <ac:chgData name="Lis, Daniel" userId="46f3e75d-e98d-450e-b586-356ce58157e9" providerId="ADAL" clId="{5FAFA005-B740-4D75-9C17-87F9A6CB0262}" dt="2025-04-29T17:48:01.298" v="13" actId="962"/>
          <ac:picMkLst>
            <pc:docMk/>
            <pc:sldMk cId="322543652" sldId="264"/>
            <ac:picMk id="7" creationId="{00000000-0000-0000-0000-000000000000}"/>
          </ac:picMkLst>
        </pc:picChg>
      </pc:sldChg>
      <pc:sldChg chg="modSp mod">
        <pc:chgData name="Lis, Daniel" userId="46f3e75d-e98d-450e-b586-356ce58157e9" providerId="ADAL" clId="{5FAFA005-B740-4D75-9C17-87F9A6CB0262}" dt="2025-04-29T17:47:59.620" v="12" actId="962"/>
        <pc:sldMkLst>
          <pc:docMk/>
          <pc:sldMk cId="1075486630" sldId="265"/>
        </pc:sldMkLst>
        <pc:picChg chg="mod">
          <ac:chgData name="Lis, Daniel" userId="46f3e75d-e98d-450e-b586-356ce58157e9" providerId="ADAL" clId="{5FAFA005-B740-4D75-9C17-87F9A6CB0262}" dt="2025-04-29T17:47:59.620" v="12" actId="962"/>
          <ac:picMkLst>
            <pc:docMk/>
            <pc:sldMk cId="1075486630" sldId="265"/>
            <ac:picMk id="3" creationId="{00000000-0000-0000-0000-000000000000}"/>
          </ac:picMkLst>
        </pc:picChg>
      </pc:sldChg>
      <pc:sldChg chg="modSp mod">
        <pc:chgData name="Lis, Daniel" userId="46f3e75d-e98d-450e-b586-356ce58157e9" providerId="ADAL" clId="{5FAFA005-B740-4D75-9C17-87F9A6CB0262}" dt="2025-04-29T17:48:02.245" v="14" actId="962"/>
        <pc:sldMkLst>
          <pc:docMk/>
          <pc:sldMk cId="2030558365" sldId="266"/>
        </pc:sldMkLst>
        <pc:picChg chg="mod">
          <ac:chgData name="Lis, Daniel" userId="46f3e75d-e98d-450e-b586-356ce58157e9" providerId="ADAL" clId="{5FAFA005-B740-4D75-9C17-87F9A6CB0262}" dt="2025-04-29T17:48:02.245" v="14" actId="962"/>
          <ac:picMkLst>
            <pc:docMk/>
            <pc:sldMk cId="2030558365" sldId="266"/>
            <ac:picMk id="4" creationId="{00000000-0000-0000-0000-000000000000}"/>
          </ac:picMkLst>
        </pc:picChg>
      </pc:sldChg>
      <pc:sldChg chg="delSp modSp mod">
        <pc:chgData name="Lis, Daniel" userId="46f3e75d-e98d-450e-b586-356ce58157e9" providerId="ADAL" clId="{5FAFA005-B740-4D75-9C17-87F9A6CB0262}" dt="2025-04-29T17:48:40.572" v="24" actId="478"/>
        <pc:sldMkLst>
          <pc:docMk/>
          <pc:sldMk cId="765790021" sldId="268"/>
        </pc:sldMkLst>
        <pc:spChg chg="del mod">
          <ac:chgData name="Lis, Daniel" userId="46f3e75d-e98d-450e-b586-356ce58157e9" providerId="ADAL" clId="{5FAFA005-B740-4D75-9C17-87F9A6CB0262}" dt="2025-04-29T17:48:40.572" v="24" actId="478"/>
          <ac:spMkLst>
            <pc:docMk/>
            <pc:sldMk cId="765790021" sldId="268"/>
            <ac:spMk id="6" creationId="{00000000-0000-0000-0000-000000000000}"/>
          </ac:spMkLst>
        </pc:spChg>
        <pc:spChg chg="del mod">
          <ac:chgData name="Lis, Daniel" userId="46f3e75d-e98d-450e-b586-356ce58157e9" providerId="ADAL" clId="{5FAFA005-B740-4D75-9C17-87F9A6CB0262}" dt="2025-04-29T17:48:11.565" v="18" actId="478"/>
          <ac:spMkLst>
            <pc:docMk/>
            <pc:sldMk cId="765790021" sldId="268"/>
            <ac:spMk id="9" creationId="{00000000-0000-0000-0000-000000000000}"/>
          </ac:spMkLst>
        </pc:spChg>
        <pc:spChg chg="del">
          <ac:chgData name="Lis, Daniel" userId="46f3e75d-e98d-450e-b586-356ce58157e9" providerId="ADAL" clId="{5FAFA005-B740-4D75-9C17-87F9A6CB0262}" dt="2025-04-29T17:48:26.848" v="20" actId="478"/>
          <ac:spMkLst>
            <pc:docMk/>
            <pc:sldMk cId="765790021" sldId="268"/>
            <ac:spMk id="10" creationId="{00000000-0000-0000-0000-000000000000}"/>
          </ac:spMkLst>
        </pc:spChg>
        <pc:spChg chg="del">
          <ac:chgData name="Lis, Daniel" userId="46f3e75d-e98d-450e-b586-356ce58157e9" providerId="ADAL" clId="{5FAFA005-B740-4D75-9C17-87F9A6CB0262}" dt="2025-04-29T17:48:19.261" v="19" actId="478"/>
          <ac:spMkLst>
            <pc:docMk/>
            <pc:sldMk cId="765790021" sldId="268"/>
            <ac:spMk id="11" creationId="{00000000-0000-0000-0000-000000000000}"/>
          </ac:spMkLst>
        </pc:spChg>
        <pc:picChg chg="mod">
          <ac:chgData name="Lis, Daniel" userId="46f3e75d-e98d-450e-b586-356ce58157e9" providerId="ADAL" clId="{5FAFA005-B740-4D75-9C17-87F9A6CB0262}" dt="2025-04-29T17:48:05.844" v="16" actId="962"/>
          <ac:picMkLst>
            <pc:docMk/>
            <pc:sldMk cId="765790021" sldId="268"/>
            <ac:picMk id="4" creationId="{00000000-0000-0000-0000-000000000000}"/>
          </ac:picMkLst>
        </pc:picChg>
        <pc:picChg chg="mod">
          <ac:chgData name="Lis, Daniel" userId="46f3e75d-e98d-450e-b586-356ce58157e9" providerId="ADAL" clId="{5FAFA005-B740-4D75-9C17-87F9A6CB0262}" dt="2025-04-29T17:48:36.479" v="22" actId="962"/>
          <ac:picMkLst>
            <pc:docMk/>
            <pc:sldMk cId="765790021" sldId="268"/>
            <ac:picMk id="12" creationId="{00000000-0000-0000-0000-000000000000}"/>
          </ac:picMkLst>
        </pc:picChg>
      </pc:sldChg>
      <pc:sldChg chg="modSp mod">
        <pc:chgData name="Lis, Daniel" userId="46f3e75d-e98d-450e-b586-356ce58157e9" providerId="ADAL" clId="{5FAFA005-B740-4D75-9C17-87F9A6CB0262}" dt="2025-04-29T17:56:17.924" v="307" actId="962"/>
        <pc:sldMkLst>
          <pc:docMk/>
          <pc:sldMk cId="2677397052" sldId="272"/>
        </pc:sldMkLst>
        <pc:picChg chg="mod">
          <ac:chgData name="Lis, Daniel" userId="46f3e75d-e98d-450e-b586-356ce58157e9" providerId="ADAL" clId="{5FAFA005-B740-4D75-9C17-87F9A6CB0262}" dt="2025-04-29T17:56:17.924" v="307" actId="962"/>
          <ac:picMkLst>
            <pc:docMk/>
            <pc:sldMk cId="2677397052" sldId="272"/>
            <ac:picMk id="9" creationId="{00000000-0000-0000-0000-000000000000}"/>
          </ac:picMkLst>
        </pc:picChg>
      </pc:sldChg>
      <pc:sldChg chg="modSp mod">
        <pc:chgData name="Lis, Daniel" userId="46f3e75d-e98d-450e-b586-356ce58157e9" providerId="ADAL" clId="{5FAFA005-B740-4D75-9C17-87F9A6CB0262}" dt="2025-04-29T17:56:41.588" v="310" actId="962"/>
        <pc:sldMkLst>
          <pc:docMk/>
          <pc:sldMk cId="3793924660" sldId="276"/>
        </pc:sldMkLst>
        <pc:picChg chg="mod">
          <ac:chgData name="Lis, Daniel" userId="46f3e75d-e98d-450e-b586-356ce58157e9" providerId="ADAL" clId="{5FAFA005-B740-4D75-9C17-87F9A6CB0262}" dt="2025-04-29T17:56:37.784" v="309" actId="962"/>
          <ac:picMkLst>
            <pc:docMk/>
            <pc:sldMk cId="3793924660" sldId="276"/>
            <ac:picMk id="6" creationId="{00000000-0000-0000-0000-000000000000}"/>
          </ac:picMkLst>
        </pc:picChg>
        <pc:picChg chg="mod">
          <ac:chgData name="Lis, Daniel" userId="46f3e75d-e98d-450e-b586-356ce58157e9" providerId="ADAL" clId="{5FAFA005-B740-4D75-9C17-87F9A6CB0262}" dt="2025-04-29T17:56:41.588" v="310" actId="962"/>
          <ac:picMkLst>
            <pc:docMk/>
            <pc:sldMk cId="3793924660" sldId="276"/>
            <ac:picMk id="7" creationId="{00000000-0000-0000-0000-000000000000}"/>
          </ac:picMkLst>
        </pc:picChg>
      </pc:sldChg>
      <pc:sldChg chg="modSp mod">
        <pc:chgData name="Lis, Daniel" userId="46f3e75d-e98d-450e-b586-356ce58157e9" providerId="ADAL" clId="{5FAFA005-B740-4D75-9C17-87F9A6CB0262}" dt="2025-04-29T18:57:44.705" v="756" actId="1076"/>
        <pc:sldMkLst>
          <pc:docMk/>
          <pc:sldMk cId="3802185447" sldId="277"/>
        </pc:sldMkLst>
        <pc:spChg chg="ord">
          <ac:chgData name="Lis, Daniel" userId="46f3e75d-e98d-450e-b586-356ce58157e9" providerId="ADAL" clId="{5FAFA005-B740-4D75-9C17-87F9A6CB0262}" dt="2025-04-29T18:07:27.827" v="748" actId="13244"/>
          <ac:spMkLst>
            <pc:docMk/>
            <pc:sldMk cId="3802185447" sldId="277"/>
            <ac:spMk id="6" creationId="{00000000-0000-0000-0000-000000000000}"/>
          </ac:spMkLst>
        </pc:spChg>
        <pc:spChg chg="mod">
          <ac:chgData name="Lis, Daniel" userId="46f3e75d-e98d-450e-b586-356ce58157e9" providerId="ADAL" clId="{5FAFA005-B740-4D75-9C17-87F9A6CB0262}" dt="2025-04-29T17:57:18.682" v="314" actId="962"/>
          <ac:spMkLst>
            <pc:docMk/>
            <pc:sldMk cId="3802185447" sldId="277"/>
            <ac:spMk id="9" creationId="{00000000-0000-0000-0000-000000000000}"/>
          </ac:spMkLst>
        </pc:spChg>
        <pc:picChg chg="mod">
          <ac:chgData name="Lis, Daniel" userId="46f3e75d-e98d-450e-b586-356ce58157e9" providerId="ADAL" clId="{5FAFA005-B740-4D75-9C17-87F9A6CB0262}" dt="2025-04-29T18:57:44.705" v="756" actId="1076"/>
          <ac:picMkLst>
            <pc:docMk/>
            <pc:sldMk cId="3802185447" sldId="277"/>
            <ac:picMk id="5" creationId="{00000000-0000-0000-0000-000000000000}"/>
          </ac:picMkLst>
        </pc:picChg>
        <pc:cxnChg chg="mod">
          <ac:chgData name="Lis, Daniel" userId="46f3e75d-e98d-450e-b586-356ce58157e9" providerId="ADAL" clId="{5FAFA005-B740-4D75-9C17-87F9A6CB0262}" dt="2025-04-29T17:57:17.305" v="313" actId="962"/>
          <ac:cxnSpMkLst>
            <pc:docMk/>
            <pc:sldMk cId="3802185447" sldId="277"/>
            <ac:cxnSpMk id="8" creationId="{00000000-0000-0000-0000-000000000000}"/>
          </ac:cxnSpMkLst>
        </pc:cxnChg>
      </pc:sldChg>
      <pc:sldChg chg="modSp mod">
        <pc:chgData name="Lis, Daniel" userId="46f3e75d-e98d-450e-b586-356ce58157e9" providerId="ADAL" clId="{5FAFA005-B740-4D75-9C17-87F9A6CB0262}" dt="2025-04-29T17:47:09.110" v="4" actId="962"/>
        <pc:sldMkLst>
          <pc:docMk/>
          <pc:sldMk cId="3360636629" sldId="311"/>
        </pc:sldMkLst>
        <pc:picChg chg="mod">
          <ac:chgData name="Lis, Daniel" userId="46f3e75d-e98d-450e-b586-356ce58157e9" providerId="ADAL" clId="{5FAFA005-B740-4D75-9C17-87F9A6CB0262}" dt="2025-04-29T17:47:09.110" v="4" actId="962"/>
          <ac:picMkLst>
            <pc:docMk/>
            <pc:sldMk cId="3360636629" sldId="311"/>
            <ac:picMk id="3" creationId="{00000000-0000-0000-0000-000000000000}"/>
          </ac:picMkLst>
        </pc:picChg>
      </pc:sldChg>
      <pc:sldChg chg="modSp mod">
        <pc:chgData name="Lis, Daniel" userId="46f3e75d-e98d-450e-b586-356ce58157e9" providerId="ADAL" clId="{5FAFA005-B740-4D75-9C17-87F9A6CB0262}" dt="2025-04-29T17:58:00.029" v="319" actId="962"/>
        <pc:sldMkLst>
          <pc:docMk/>
          <pc:sldMk cId="1450321903" sldId="312"/>
        </pc:sldMkLst>
        <pc:picChg chg="mod">
          <ac:chgData name="Lis, Daniel" userId="46f3e75d-e98d-450e-b586-356ce58157e9" providerId="ADAL" clId="{5FAFA005-B740-4D75-9C17-87F9A6CB0262}" dt="2025-04-29T17:57:56.424" v="318" actId="962"/>
          <ac:picMkLst>
            <pc:docMk/>
            <pc:sldMk cId="1450321903" sldId="312"/>
            <ac:picMk id="6" creationId="{00000000-0000-0000-0000-000000000000}"/>
          </ac:picMkLst>
        </pc:picChg>
        <pc:cxnChg chg="mod">
          <ac:chgData name="Lis, Daniel" userId="46f3e75d-e98d-450e-b586-356ce58157e9" providerId="ADAL" clId="{5FAFA005-B740-4D75-9C17-87F9A6CB0262}" dt="2025-04-29T17:58:00.029" v="319" actId="962"/>
          <ac:cxnSpMkLst>
            <pc:docMk/>
            <pc:sldMk cId="1450321903" sldId="312"/>
            <ac:cxnSpMk id="8" creationId="{00000000-0000-0000-0000-000000000000}"/>
          </ac:cxnSpMkLst>
        </pc:cxnChg>
      </pc:sldChg>
      <pc:sldChg chg="modSp mod">
        <pc:chgData name="Lis, Daniel" userId="46f3e75d-e98d-450e-b586-356ce58157e9" providerId="ADAL" clId="{5FAFA005-B740-4D75-9C17-87F9A6CB0262}" dt="2025-04-29T17:47:36.505" v="8" actId="962"/>
        <pc:sldMkLst>
          <pc:docMk/>
          <pc:sldMk cId="3182715739" sldId="313"/>
        </pc:sldMkLst>
        <pc:picChg chg="mod">
          <ac:chgData name="Lis, Daniel" userId="46f3e75d-e98d-450e-b586-356ce58157e9" providerId="ADAL" clId="{5FAFA005-B740-4D75-9C17-87F9A6CB0262}" dt="2025-04-29T17:47:36.505" v="8" actId="962"/>
          <ac:picMkLst>
            <pc:docMk/>
            <pc:sldMk cId="3182715739" sldId="313"/>
            <ac:picMk id="2" creationId="{00000000-0000-0000-0000-000000000000}"/>
          </ac:picMkLst>
        </pc:picChg>
      </pc:sldChg>
      <pc:sldChg chg="modSp mod">
        <pc:chgData name="Lis, Daniel" userId="46f3e75d-e98d-450e-b586-356ce58157e9" providerId="ADAL" clId="{5FAFA005-B740-4D75-9C17-87F9A6CB0262}" dt="2025-04-29T17:47:55.908" v="10" actId="962"/>
        <pc:sldMkLst>
          <pc:docMk/>
          <pc:sldMk cId="1325886504" sldId="337"/>
        </pc:sldMkLst>
        <pc:picChg chg="mod">
          <ac:chgData name="Lis, Daniel" userId="46f3e75d-e98d-450e-b586-356ce58157e9" providerId="ADAL" clId="{5FAFA005-B740-4D75-9C17-87F9A6CB0262}" dt="2025-04-29T17:47:55.908" v="10" actId="962"/>
          <ac:picMkLst>
            <pc:docMk/>
            <pc:sldMk cId="1325886504" sldId="337"/>
            <ac:picMk id="12" creationId="{00000000-0000-0000-0000-000000000000}"/>
          </ac:picMkLst>
        </pc:picChg>
      </pc:sldChg>
      <pc:sldChg chg="modSp mod">
        <pc:chgData name="Lis, Daniel" userId="46f3e75d-e98d-450e-b586-356ce58157e9" providerId="ADAL" clId="{5FAFA005-B740-4D75-9C17-87F9A6CB0262}" dt="2025-04-29T17:48:04.561" v="15" actId="962"/>
        <pc:sldMkLst>
          <pc:docMk/>
          <pc:sldMk cId="2719739765" sldId="339"/>
        </pc:sldMkLst>
        <pc:picChg chg="mod">
          <ac:chgData name="Lis, Daniel" userId="46f3e75d-e98d-450e-b586-356ce58157e9" providerId="ADAL" clId="{5FAFA005-B740-4D75-9C17-87F9A6CB0262}" dt="2025-04-29T17:48:04.561" v="15" actId="962"/>
          <ac:picMkLst>
            <pc:docMk/>
            <pc:sldMk cId="2719739765" sldId="339"/>
            <ac:picMk id="4" creationId="{00000000-0000-0000-0000-000000000000}"/>
          </ac:picMkLst>
        </pc:picChg>
      </pc:sldChg>
      <pc:sldChg chg="modSp mod">
        <pc:chgData name="Lis, Daniel" userId="46f3e75d-e98d-450e-b586-356ce58157e9" providerId="ADAL" clId="{5FAFA005-B740-4D75-9C17-87F9A6CB0262}" dt="2025-04-29T17:59:51.175" v="354" actId="962"/>
        <pc:sldMkLst>
          <pc:docMk/>
          <pc:sldMk cId="1009031013" sldId="340"/>
        </pc:sldMkLst>
        <pc:picChg chg="mod">
          <ac:chgData name="Lis, Daniel" userId="46f3e75d-e98d-450e-b586-356ce58157e9" providerId="ADAL" clId="{5FAFA005-B740-4D75-9C17-87F9A6CB0262}" dt="2025-04-29T17:59:51.175" v="354" actId="962"/>
          <ac:picMkLst>
            <pc:docMk/>
            <pc:sldMk cId="1009031013" sldId="340"/>
            <ac:picMk id="4" creationId="{00000000-0000-0000-0000-000000000000}"/>
          </ac:picMkLst>
        </pc:picChg>
      </pc:sldChg>
      <pc:sldChg chg="modSp mod">
        <pc:chgData name="Lis, Daniel" userId="46f3e75d-e98d-450e-b586-356ce58157e9" providerId="ADAL" clId="{5FAFA005-B740-4D75-9C17-87F9A6CB0262}" dt="2025-04-29T18:04:27.632" v="667" actId="13244"/>
        <pc:sldMkLst>
          <pc:docMk/>
          <pc:sldMk cId="188241647" sldId="343"/>
        </pc:sldMkLst>
        <pc:spChg chg="mod">
          <ac:chgData name="Lis, Daniel" userId="46f3e75d-e98d-450e-b586-356ce58157e9" providerId="ADAL" clId="{5FAFA005-B740-4D75-9C17-87F9A6CB0262}" dt="2025-04-29T18:04:27.632" v="667" actId="13244"/>
          <ac:spMkLst>
            <pc:docMk/>
            <pc:sldMk cId="188241647" sldId="343"/>
            <ac:spMk id="5" creationId="{00000000-0000-0000-0000-000000000000}"/>
          </ac:spMkLst>
        </pc:spChg>
        <pc:picChg chg="mod">
          <ac:chgData name="Lis, Daniel" userId="46f3e75d-e98d-450e-b586-356ce58157e9" providerId="ADAL" clId="{5FAFA005-B740-4D75-9C17-87F9A6CB0262}" dt="2025-04-29T17:49:03.400" v="29" actId="962"/>
          <ac:picMkLst>
            <pc:docMk/>
            <pc:sldMk cId="188241647" sldId="343"/>
            <ac:picMk id="3" creationId="{00000000-0000-0000-0000-000000000000}"/>
          </ac:picMkLst>
        </pc:picChg>
        <pc:picChg chg="mod">
          <ac:chgData name="Lis, Daniel" userId="46f3e75d-e98d-450e-b586-356ce58157e9" providerId="ADAL" clId="{5FAFA005-B740-4D75-9C17-87F9A6CB0262}" dt="2025-04-29T17:49:00.521" v="27" actId="962"/>
          <ac:picMkLst>
            <pc:docMk/>
            <pc:sldMk cId="188241647" sldId="343"/>
            <ac:picMk id="4" creationId="{00000000-0000-0000-0000-000000000000}"/>
          </ac:picMkLst>
        </pc:picChg>
        <pc:cxnChg chg="mod">
          <ac:chgData name="Lis, Daniel" userId="46f3e75d-e98d-450e-b586-356ce58157e9" providerId="ADAL" clId="{5FAFA005-B740-4D75-9C17-87F9A6CB0262}" dt="2025-04-29T17:49:01.941" v="28" actId="962"/>
          <ac:cxnSpMkLst>
            <pc:docMk/>
            <pc:sldMk cId="188241647" sldId="343"/>
            <ac:cxnSpMk id="7" creationId="{00000000-0000-0000-0000-000000000000}"/>
          </ac:cxnSpMkLst>
        </pc:cxnChg>
      </pc:sldChg>
      <pc:sldChg chg="addSp modSp mod">
        <pc:chgData name="Lis, Daniel" userId="46f3e75d-e98d-450e-b586-356ce58157e9" providerId="ADAL" clId="{5FAFA005-B740-4D75-9C17-87F9A6CB0262}" dt="2025-04-29T18:04:37.754" v="668" actId="13244"/>
        <pc:sldMkLst>
          <pc:docMk/>
          <pc:sldMk cId="2440843016" sldId="344"/>
        </pc:sldMkLst>
        <pc:spChg chg="add mod ord">
          <ac:chgData name="Lis, Daniel" userId="46f3e75d-e98d-450e-b586-356ce58157e9" providerId="ADAL" clId="{5FAFA005-B740-4D75-9C17-87F9A6CB0262}" dt="2025-04-29T18:04:37.754" v="668" actId="13244"/>
          <ac:spMkLst>
            <pc:docMk/>
            <pc:sldMk cId="2440843016" sldId="344"/>
            <ac:spMk id="2" creationId="{C3114092-689E-0681-CE17-1FC48EDAB755}"/>
          </ac:spMkLst>
        </pc:spChg>
        <pc:picChg chg="mod">
          <ac:chgData name="Lis, Daniel" userId="46f3e75d-e98d-450e-b586-356ce58157e9" providerId="ADAL" clId="{5FAFA005-B740-4D75-9C17-87F9A6CB0262}" dt="2025-04-29T17:49:23.696" v="33" actId="962"/>
          <ac:picMkLst>
            <pc:docMk/>
            <pc:sldMk cId="2440843016" sldId="344"/>
            <ac:picMk id="9" creationId="{00000000-0000-0000-0000-000000000000}"/>
          </ac:picMkLst>
        </pc:picChg>
      </pc:sldChg>
      <pc:sldChg chg="addSp modSp mod">
        <pc:chgData name="Lis, Daniel" userId="46f3e75d-e98d-450e-b586-356ce58157e9" providerId="ADAL" clId="{5FAFA005-B740-4D75-9C17-87F9A6CB0262}" dt="2025-04-29T18:04:43.445" v="669" actId="13244"/>
        <pc:sldMkLst>
          <pc:docMk/>
          <pc:sldMk cId="4080234894" sldId="345"/>
        </pc:sldMkLst>
        <pc:spChg chg="add mod ord">
          <ac:chgData name="Lis, Daniel" userId="46f3e75d-e98d-450e-b586-356ce58157e9" providerId="ADAL" clId="{5FAFA005-B740-4D75-9C17-87F9A6CB0262}" dt="2025-04-29T18:04:43.445" v="669" actId="13244"/>
          <ac:spMkLst>
            <pc:docMk/>
            <pc:sldMk cId="4080234894" sldId="345"/>
            <ac:spMk id="3" creationId="{089655E9-1A52-5A57-B4A5-7C8523B60894}"/>
          </ac:spMkLst>
        </pc:spChg>
        <pc:picChg chg="mod">
          <ac:chgData name="Lis, Daniel" userId="46f3e75d-e98d-450e-b586-356ce58157e9" providerId="ADAL" clId="{5FAFA005-B740-4D75-9C17-87F9A6CB0262}" dt="2025-04-29T17:49:42.841" v="35" actId="962"/>
          <ac:picMkLst>
            <pc:docMk/>
            <pc:sldMk cId="4080234894" sldId="345"/>
            <ac:picMk id="2" creationId="{00000000-0000-0000-0000-000000000000}"/>
          </ac:picMkLst>
        </pc:picChg>
      </pc:sldChg>
      <pc:sldChg chg="addSp modSp mod">
        <pc:chgData name="Lis, Daniel" userId="46f3e75d-e98d-450e-b586-356ce58157e9" providerId="ADAL" clId="{5FAFA005-B740-4D75-9C17-87F9A6CB0262}" dt="2025-04-29T18:04:47.868" v="670" actId="13244"/>
        <pc:sldMkLst>
          <pc:docMk/>
          <pc:sldMk cId="1808681326" sldId="346"/>
        </pc:sldMkLst>
        <pc:spChg chg="add mod ord">
          <ac:chgData name="Lis, Daniel" userId="46f3e75d-e98d-450e-b586-356ce58157e9" providerId="ADAL" clId="{5FAFA005-B740-4D75-9C17-87F9A6CB0262}" dt="2025-04-29T18:04:47.868" v="670" actId="13244"/>
          <ac:spMkLst>
            <pc:docMk/>
            <pc:sldMk cId="1808681326" sldId="346"/>
            <ac:spMk id="3" creationId="{D9CABC29-89CB-9D47-3DB2-01BCB1C1B809}"/>
          </ac:spMkLst>
        </pc:spChg>
        <pc:picChg chg="mod">
          <ac:chgData name="Lis, Daniel" userId="46f3e75d-e98d-450e-b586-356ce58157e9" providerId="ADAL" clId="{5FAFA005-B740-4D75-9C17-87F9A6CB0262}" dt="2025-04-29T17:50:04.956" v="37" actId="962"/>
          <ac:picMkLst>
            <pc:docMk/>
            <pc:sldMk cId="1808681326" sldId="346"/>
            <ac:picMk id="2" creationId="{00000000-0000-0000-0000-000000000000}"/>
          </ac:picMkLst>
        </pc:picChg>
      </pc:sldChg>
      <pc:sldChg chg="addSp modSp mod">
        <pc:chgData name="Lis, Daniel" userId="46f3e75d-e98d-450e-b586-356ce58157e9" providerId="ADAL" clId="{5FAFA005-B740-4D75-9C17-87F9A6CB0262}" dt="2025-04-29T18:04:51.751" v="671" actId="13244"/>
        <pc:sldMkLst>
          <pc:docMk/>
          <pc:sldMk cId="3611525486" sldId="347"/>
        </pc:sldMkLst>
        <pc:spChg chg="add mod ord">
          <ac:chgData name="Lis, Daniel" userId="46f3e75d-e98d-450e-b586-356ce58157e9" providerId="ADAL" clId="{5FAFA005-B740-4D75-9C17-87F9A6CB0262}" dt="2025-04-29T18:04:51.751" v="671" actId="13244"/>
          <ac:spMkLst>
            <pc:docMk/>
            <pc:sldMk cId="3611525486" sldId="347"/>
            <ac:spMk id="2" creationId="{0B11D11F-9847-DFD6-499E-8176534E6747}"/>
          </ac:spMkLst>
        </pc:spChg>
        <pc:picChg chg="mod">
          <ac:chgData name="Lis, Daniel" userId="46f3e75d-e98d-450e-b586-356ce58157e9" providerId="ADAL" clId="{5FAFA005-B740-4D75-9C17-87F9A6CB0262}" dt="2025-04-29T17:50:26.187" v="39" actId="962"/>
          <ac:picMkLst>
            <pc:docMk/>
            <pc:sldMk cId="3611525486" sldId="347"/>
            <ac:picMk id="6" creationId="{00000000-0000-0000-0000-000000000000}"/>
          </ac:picMkLst>
        </pc:picChg>
      </pc:sldChg>
      <pc:sldChg chg="addSp modSp mod">
        <pc:chgData name="Lis, Daniel" userId="46f3e75d-e98d-450e-b586-356ce58157e9" providerId="ADAL" clId="{5FAFA005-B740-4D75-9C17-87F9A6CB0262}" dt="2025-04-29T18:04:54.429" v="672" actId="13244"/>
        <pc:sldMkLst>
          <pc:docMk/>
          <pc:sldMk cId="4039025705" sldId="348"/>
        </pc:sldMkLst>
        <pc:spChg chg="add mod ord">
          <ac:chgData name="Lis, Daniel" userId="46f3e75d-e98d-450e-b586-356ce58157e9" providerId="ADAL" clId="{5FAFA005-B740-4D75-9C17-87F9A6CB0262}" dt="2025-04-29T18:04:54.429" v="672" actId="13244"/>
          <ac:spMkLst>
            <pc:docMk/>
            <pc:sldMk cId="4039025705" sldId="348"/>
            <ac:spMk id="2" creationId="{24630772-EDC7-8B36-D909-FED19735A527}"/>
          </ac:spMkLst>
        </pc:spChg>
        <pc:picChg chg="mod">
          <ac:chgData name="Lis, Daniel" userId="46f3e75d-e98d-450e-b586-356ce58157e9" providerId="ADAL" clId="{5FAFA005-B740-4D75-9C17-87F9A6CB0262}" dt="2025-04-29T17:50:57.129" v="44" actId="962"/>
          <ac:picMkLst>
            <pc:docMk/>
            <pc:sldMk cId="4039025705" sldId="348"/>
            <ac:picMk id="3" creationId="{00000000-0000-0000-0000-000000000000}"/>
          </ac:picMkLst>
        </pc:picChg>
        <pc:picChg chg="mod">
          <ac:chgData name="Lis, Daniel" userId="46f3e75d-e98d-450e-b586-356ce58157e9" providerId="ADAL" clId="{5FAFA005-B740-4D75-9C17-87F9A6CB0262}" dt="2025-04-29T17:50:46.657" v="41" actId="962"/>
          <ac:picMkLst>
            <pc:docMk/>
            <pc:sldMk cId="4039025705" sldId="348"/>
            <ac:picMk id="4" creationId="{00000000-0000-0000-0000-000000000000}"/>
          </ac:picMkLst>
        </pc:picChg>
        <pc:picChg chg="mod">
          <ac:chgData name="Lis, Daniel" userId="46f3e75d-e98d-450e-b586-356ce58157e9" providerId="ADAL" clId="{5FAFA005-B740-4D75-9C17-87F9A6CB0262}" dt="2025-04-29T17:50:47.901" v="42" actId="962"/>
          <ac:picMkLst>
            <pc:docMk/>
            <pc:sldMk cId="4039025705" sldId="348"/>
            <ac:picMk id="8" creationId="{00000000-0000-0000-0000-000000000000}"/>
          </ac:picMkLst>
        </pc:picChg>
      </pc:sldChg>
      <pc:sldChg chg="modSp mod">
        <pc:chgData name="Lis, Daniel" userId="46f3e75d-e98d-450e-b586-356ce58157e9" providerId="ADAL" clId="{5FAFA005-B740-4D75-9C17-87F9A6CB0262}" dt="2025-04-29T18:06:05.667" v="742" actId="962"/>
        <pc:sldMkLst>
          <pc:docMk/>
          <pc:sldMk cId="3131927582" sldId="349"/>
        </pc:sldMkLst>
        <pc:spChg chg="mod ord">
          <ac:chgData name="Lis, Daniel" userId="46f3e75d-e98d-450e-b586-356ce58157e9" providerId="ADAL" clId="{5FAFA005-B740-4D75-9C17-87F9A6CB0262}" dt="2025-04-29T18:05:07.951" v="673" actId="13244"/>
          <ac:spMkLst>
            <pc:docMk/>
            <pc:sldMk cId="3131927582" sldId="349"/>
            <ac:spMk id="8" creationId="{00000000-0000-0000-0000-000000000000}"/>
          </ac:spMkLst>
        </pc:spChg>
        <pc:picChg chg="mod">
          <ac:chgData name="Lis, Daniel" userId="46f3e75d-e98d-450e-b586-356ce58157e9" providerId="ADAL" clId="{5FAFA005-B740-4D75-9C17-87F9A6CB0262}" dt="2025-04-29T18:05:50.547" v="720" actId="962"/>
          <ac:picMkLst>
            <pc:docMk/>
            <pc:sldMk cId="3131927582" sldId="349"/>
            <ac:picMk id="5" creationId="{00000000-0000-0000-0000-000000000000}"/>
          </ac:picMkLst>
        </pc:picChg>
        <pc:picChg chg="mod">
          <ac:chgData name="Lis, Daniel" userId="46f3e75d-e98d-450e-b586-356ce58157e9" providerId="ADAL" clId="{5FAFA005-B740-4D75-9C17-87F9A6CB0262}" dt="2025-04-29T18:06:05.667" v="742" actId="962"/>
          <ac:picMkLst>
            <pc:docMk/>
            <pc:sldMk cId="3131927582" sldId="349"/>
            <ac:picMk id="6" creationId="{00000000-0000-0000-0000-000000000000}"/>
          </ac:picMkLst>
        </pc:picChg>
        <pc:picChg chg="mod ord">
          <ac:chgData name="Lis, Daniel" userId="46f3e75d-e98d-450e-b586-356ce58157e9" providerId="ADAL" clId="{5FAFA005-B740-4D75-9C17-87F9A6CB0262}" dt="2025-04-29T18:05:42.774" v="686" actId="962"/>
          <ac:picMkLst>
            <pc:docMk/>
            <pc:sldMk cId="3131927582" sldId="349"/>
            <ac:picMk id="7" creationId="{00000000-0000-0000-0000-000000000000}"/>
          </ac:picMkLst>
        </pc:picChg>
      </pc:sldChg>
      <pc:sldChg chg="delSp modSp mod">
        <pc:chgData name="Lis, Daniel" userId="46f3e75d-e98d-450e-b586-356ce58157e9" providerId="ADAL" clId="{5FAFA005-B740-4D75-9C17-87F9A6CB0262}" dt="2025-04-29T18:06:15.317" v="743" actId="13244"/>
        <pc:sldMkLst>
          <pc:docMk/>
          <pc:sldMk cId="3280225731" sldId="350"/>
        </pc:sldMkLst>
        <pc:spChg chg="del">
          <ac:chgData name="Lis, Daniel" userId="46f3e75d-e98d-450e-b586-356ce58157e9" providerId="ADAL" clId="{5FAFA005-B740-4D75-9C17-87F9A6CB0262}" dt="2025-04-29T17:52:12.629" v="54" actId="478"/>
          <ac:spMkLst>
            <pc:docMk/>
            <pc:sldMk cId="3280225731" sldId="350"/>
            <ac:spMk id="9" creationId="{00000000-0000-0000-0000-000000000000}"/>
          </ac:spMkLst>
        </pc:spChg>
        <pc:spChg chg="del">
          <ac:chgData name="Lis, Daniel" userId="46f3e75d-e98d-450e-b586-356ce58157e9" providerId="ADAL" clId="{5FAFA005-B740-4D75-9C17-87F9A6CB0262}" dt="2025-04-29T17:52:24.802" v="56" actId="478"/>
          <ac:spMkLst>
            <pc:docMk/>
            <pc:sldMk cId="3280225731" sldId="350"/>
            <ac:spMk id="10" creationId="{00000000-0000-0000-0000-000000000000}"/>
          </ac:spMkLst>
        </pc:spChg>
        <pc:spChg chg="del">
          <ac:chgData name="Lis, Daniel" userId="46f3e75d-e98d-450e-b586-356ce58157e9" providerId="ADAL" clId="{5FAFA005-B740-4D75-9C17-87F9A6CB0262}" dt="2025-04-29T17:52:28.281" v="57" actId="478"/>
          <ac:spMkLst>
            <pc:docMk/>
            <pc:sldMk cId="3280225731" sldId="350"/>
            <ac:spMk id="11" creationId="{00000000-0000-0000-0000-000000000000}"/>
          </ac:spMkLst>
        </pc:spChg>
        <pc:spChg chg="del">
          <ac:chgData name="Lis, Daniel" userId="46f3e75d-e98d-450e-b586-356ce58157e9" providerId="ADAL" clId="{5FAFA005-B740-4D75-9C17-87F9A6CB0262}" dt="2025-04-29T17:52:31.513" v="58" actId="478"/>
          <ac:spMkLst>
            <pc:docMk/>
            <pc:sldMk cId="3280225731" sldId="350"/>
            <ac:spMk id="12" creationId="{00000000-0000-0000-0000-000000000000}"/>
          </ac:spMkLst>
        </pc:spChg>
        <pc:spChg chg="del">
          <ac:chgData name="Lis, Daniel" userId="46f3e75d-e98d-450e-b586-356ce58157e9" providerId="ADAL" clId="{5FAFA005-B740-4D75-9C17-87F9A6CB0262}" dt="2025-04-29T17:52:34.996" v="59" actId="478"/>
          <ac:spMkLst>
            <pc:docMk/>
            <pc:sldMk cId="3280225731" sldId="350"/>
            <ac:spMk id="13" creationId="{00000000-0000-0000-0000-000000000000}"/>
          </ac:spMkLst>
        </pc:spChg>
        <pc:spChg chg="del">
          <ac:chgData name="Lis, Daniel" userId="46f3e75d-e98d-450e-b586-356ce58157e9" providerId="ADAL" clId="{5FAFA005-B740-4D75-9C17-87F9A6CB0262}" dt="2025-04-29T17:52:08.823" v="53" actId="478"/>
          <ac:spMkLst>
            <pc:docMk/>
            <pc:sldMk cId="3280225731" sldId="350"/>
            <ac:spMk id="14" creationId="{00000000-0000-0000-0000-000000000000}"/>
          </ac:spMkLst>
        </pc:spChg>
        <pc:spChg chg="mod ord">
          <ac:chgData name="Lis, Daniel" userId="46f3e75d-e98d-450e-b586-356ce58157e9" providerId="ADAL" clId="{5FAFA005-B740-4D75-9C17-87F9A6CB0262}" dt="2025-04-29T18:06:15.317" v="743" actId="13244"/>
          <ac:spMkLst>
            <pc:docMk/>
            <pc:sldMk cId="3280225731" sldId="350"/>
            <ac:spMk id="15" creationId="{00000000-0000-0000-0000-000000000000}"/>
          </ac:spMkLst>
        </pc:spChg>
        <pc:picChg chg="mod">
          <ac:chgData name="Lis, Daniel" userId="46f3e75d-e98d-450e-b586-356ce58157e9" providerId="ADAL" clId="{5FAFA005-B740-4D75-9C17-87F9A6CB0262}" dt="2025-04-29T17:53:09.227" v="61" actId="962"/>
          <ac:picMkLst>
            <pc:docMk/>
            <pc:sldMk cId="3280225731" sldId="350"/>
            <ac:picMk id="25" creationId="{00000000-0000-0000-0000-000000000000}"/>
          </ac:picMkLst>
        </pc:picChg>
        <pc:cxnChg chg="mod">
          <ac:chgData name="Lis, Daniel" userId="46f3e75d-e98d-450e-b586-356ce58157e9" providerId="ADAL" clId="{5FAFA005-B740-4D75-9C17-87F9A6CB0262}" dt="2025-04-29T17:52:20.057" v="55" actId="962"/>
          <ac:cxnSpMkLst>
            <pc:docMk/>
            <pc:sldMk cId="3280225731" sldId="350"/>
            <ac:cxnSpMk id="5" creationId="{00000000-0000-0000-0000-000000000000}"/>
          </ac:cxnSpMkLst>
        </pc:cxnChg>
      </pc:sldChg>
      <pc:sldChg chg="modSp mod">
        <pc:chgData name="Lis, Daniel" userId="46f3e75d-e98d-450e-b586-356ce58157e9" providerId="ADAL" clId="{5FAFA005-B740-4D75-9C17-87F9A6CB0262}" dt="2025-04-29T18:06:18.933" v="744" actId="13244"/>
        <pc:sldMkLst>
          <pc:docMk/>
          <pc:sldMk cId="557342839" sldId="352"/>
        </pc:sldMkLst>
        <pc:spChg chg="mod ord">
          <ac:chgData name="Lis, Daniel" userId="46f3e75d-e98d-450e-b586-356ce58157e9" providerId="ADAL" clId="{5FAFA005-B740-4D75-9C17-87F9A6CB0262}" dt="2025-04-29T18:06:18.933" v="744" actId="13244"/>
          <ac:spMkLst>
            <pc:docMk/>
            <pc:sldMk cId="557342839" sldId="352"/>
            <ac:spMk id="6" creationId="{00000000-0000-0000-0000-000000000000}"/>
          </ac:spMkLst>
        </pc:spChg>
        <pc:picChg chg="mod">
          <ac:chgData name="Lis, Daniel" userId="46f3e75d-e98d-450e-b586-356ce58157e9" providerId="ADAL" clId="{5FAFA005-B740-4D75-9C17-87F9A6CB0262}" dt="2025-04-29T17:53:42.511" v="287" actId="962"/>
          <ac:picMkLst>
            <pc:docMk/>
            <pc:sldMk cId="557342839" sldId="352"/>
            <ac:picMk id="2" creationId="{00000000-0000-0000-0000-000000000000}"/>
          </ac:picMkLst>
        </pc:picChg>
        <pc:picChg chg="mod">
          <ac:chgData name="Lis, Daniel" userId="46f3e75d-e98d-450e-b586-356ce58157e9" providerId="ADAL" clId="{5FAFA005-B740-4D75-9C17-87F9A6CB0262}" dt="2025-04-29T17:53:27.083" v="167" actId="962"/>
          <ac:picMkLst>
            <pc:docMk/>
            <pc:sldMk cId="557342839" sldId="352"/>
            <ac:picMk id="4" creationId="{00000000-0000-0000-0000-000000000000}"/>
          </ac:picMkLst>
        </pc:picChg>
      </pc:sldChg>
      <pc:sldChg chg="addSp modSp mod">
        <pc:chgData name="Lis, Daniel" userId="46f3e75d-e98d-450e-b586-356ce58157e9" providerId="ADAL" clId="{5FAFA005-B740-4D75-9C17-87F9A6CB0262}" dt="2025-04-29T18:06:35.083" v="745" actId="13244"/>
        <pc:sldMkLst>
          <pc:docMk/>
          <pc:sldMk cId="723592247" sldId="353"/>
        </pc:sldMkLst>
        <pc:spChg chg="add mod ord">
          <ac:chgData name="Lis, Daniel" userId="46f3e75d-e98d-450e-b586-356ce58157e9" providerId="ADAL" clId="{5FAFA005-B740-4D75-9C17-87F9A6CB0262}" dt="2025-04-29T18:06:35.083" v="745" actId="13244"/>
          <ac:spMkLst>
            <pc:docMk/>
            <pc:sldMk cId="723592247" sldId="353"/>
            <ac:spMk id="3" creationId="{1C357872-7BC6-6342-7573-85BCD3F5837E}"/>
          </ac:spMkLst>
        </pc:spChg>
        <pc:picChg chg="mod">
          <ac:chgData name="Lis, Daniel" userId="46f3e75d-e98d-450e-b586-356ce58157e9" providerId="ADAL" clId="{5FAFA005-B740-4D75-9C17-87F9A6CB0262}" dt="2025-04-29T17:54:36.343" v="289" actId="962"/>
          <ac:picMkLst>
            <pc:docMk/>
            <pc:sldMk cId="723592247" sldId="353"/>
            <ac:picMk id="2" creationId="{00000000-0000-0000-0000-000000000000}"/>
          </ac:picMkLst>
        </pc:picChg>
      </pc:sldChg>
      <pc:sldChg chg="addSp modSp mod">
        <pc:chgData name="Lis, Daniel" userId="46f3e75d-e98d-450e-b586-356ce58157e9" providerId="ADAL" clId="{5FAFA005-B740-4D75-9C17-87F9A6CB0262}" dt="2025-04-29T18:06:58.706" v="746" actId="13244"/>
        <pc:sldMkLst>
          <pc:docMk/>
          <pc:sldMk cId="3551741402" sldId="354"/>
        </pc:sldMkLst>
        <pc:spChg chg="add mod ord">
          <ac:chgData name="Lis, Daniel" userId="46f3e75d-e98d-450e-b586-356ce58157e9" providerId="ADAL" clId="{5FAFA005-B740-4D75-9C17-87F9A6CB0262}" dt="2025-04-29T18:06:58.706" v="746" actId="13244"/>
          <ac:spMkLst>
            <pc:docMk/>
            <pc:sldMk cId="3551741402" sldId="354"/>
            <ac:spMk id="3" creationId="{255FEC80-B369-8DCE-D54A-B2ADBB4520BE}"/>
          </ac:spMkLst>
        </pc:spChg>
        <pc:picChg chg="mod">
          <ac:chgData name="Lis, Daniel" userId="46f3e75d-e98d-450e-b586-356ce58157e9" providerId="ADAL" clId="{5FAFA005-B740-4D75-9C17-87F9A6CB0262}" dt="2025-04-29T17:54:58.536" v="293" actId="962"/>
          <ac:picMkLst>
            <pc:docMk/>
            <pc:sldMk cId="3551741402" sldId="354"/>
            <ac:picMk id="2" creationId="{00000000-0000-0000-0000-000000000000}"/>
          </ac:picMkLst>
        </pc:picChg>
        <pc:picChg chg="mod">
          <ac:chgData name="Lis, Daniel" userId="46f3e75d-e98d-450e-b586-356ce58157e9" providerId="ADAL" clId="{5FAFA005-B740-4D75-9C17-87F9A6CB0262}" dt="2025-04-29T17:55:11.733" v="295" actId="962"/>
          <ac:picMkLst>
            <pc:docMk/>
            <pc:sldMk cId="3551741402" sldId="354"/>
            <ac:picMk id="4" creationId="{00000000-0000-0000-0000-000000000000}"/>
          </ac:picMkLst>
        </pc:picChg>
        <pc:picChg chg="mod">
          <ac:chgData name="Lis, Daniel" userId="46f3e75d-e98d-450e-b586-356ce58157e9" providerId="ADAL" clId="{5FAFA005-B740-4D75-9C17-87F9A6CB0262}" dt="2025-04-29T17:55:19.956" v="297" actId="962"/>
          <ac:picMkLst>
            <pc:docMk/>
            <pc:sldMk cId="3551741402" sldId="354"/>
            <ac:picMk id="6" creationId="{00000000-0000-0000-0000-000000000000}"/>
          </ac:picMkLst>
        </pc:picChg>
      </pc:sldChg>
      <pc:sldChg chg="addSp modSp mod">
        <pc:chgData name="Lis, Daniel" userId="46f3e75d-e98d-450e-b586-356ce58157e9" providerId="ADAL" clId="{5FAFA005-B740-4D75-9C17-87F9A6CB0262}" dt="2025-04-29T18:07:06.219" v="747" actId="13244"/>
        <pc:sldMkLst>
          <pc:docMk/>
          <pc:sldMk cId="4061538770" sldId="355"/>
        </pc:sldMkLst>
        <pc:spChg chg="add mod ord">
          <ac:chgData name="Lis, Daniel" userId="46f3e75d-e98d-450e-b586-356ce58157e9" providerId="ADAL" clId="{5FAFA005-B740-4D75-9C17-87F9A6CB0262}" dt="2025-04-29T18:07:06.219" v="747" actId="13244"/>
          <ac:spMkLst>
            <pc:docMk/>
            <pc:sldMk cId="4061538770" sldId="355"/>
            <ac:spMk id="3" creationId="{F5A01FA3-2D06-175A-B587-F504FCA92C54}"/>
          </ac:spMkLst>
        </pc:spChg>
        <pc:picChg chg="mod">
          <ac:chgData name="Lis, Daniel" userId="46f3e75d-e98d-450e-b586-356ce58157e9" providerId="ADAL" clId="{5FAFA005-B740-4D75-9C17-87F9A6CB0262}" dt="2025-04-29T17:55:37.736" v="299" actId="962"/>
          <ac:picMkLst>
            <pc:docMk/>
            <pc:sldMk cId="4061538770" sldId="355"/>
            <ac:picMk id="2" creationId="{00000000-0000-0000-0000-000000000000}"/>
          </ac:picMkLst>
        </pc:picChg>
      </pc:sldChg>
      <pc:sldChg chg="modSp mod">
        <pc:chgData name="Lis, Daniel" userId="46f3e75d-e98d-450e-b586-356ce58157e9" providerId="ADAL" clId="{5FAFA005-B740-4D75-9C17-87F9A6CB0262}" dt="2025-04-29T17:55:48.408" v="305" actId="962"/>
        <pc:sldMkLst>
          <pc:docMk/>
          <pc:sldMk cId="4142254312" sldId="356"/>
        </pc:sldMkLst>
        <pc:spChg chg="mod">
          <ac:chgData name="Lis, Daniel" userId="46f3e75d-e98d-450e-b586-356ce58157e9" providerId="ADAL" clId="{5FAFA005-B740-4D75-9C17-87F9A6CB0262}" dt="2025-04-29T17:55:47.686" v="304" actId="962"/>
          <ac:spMkLst>
            <pc:docMk/>
            <pc:sldMk cId="4142254312" sldId="356"/>
            <ac:spMk id="12" creationId="{00000000-0000-0000-0000-000000000000}"/>
          </ac:spMkLst>
        </pc:spChg>
        <pc:picChg chg="mod">
          <ac:chgData name="Lis, Daniel" userId="46f3e75d-e98d-450e-b586-356ce58157e9" providerId="ADAL" clId="{5FAFA005-B740-4D75-9C17-87F9A6CB0262}" dt="2025-04-29T17:55:44.142" v="301" actId="962"/>
          <ac:picMkLst>
            <pc:docMk/>
            <pc:sldMk cId="4142254312" sldId="356"/>
            <ac:picMk id="5" creationId="{00000000-0000-0000-0000-000000000000}"/>
          </ac:picMkLst>
        </pc:picChg>
        <pc:cxnChg chg="mod">
          <ac:chgData name="Lis, Daniel" userId="46f3e75d-e98d-450e-b586-356ce58157e9" providerId="ADAL" clId="{5FAFA005-B740-4D75-9C17-87F9A6CB0262}" dt="2025-04-29T17:55:45.577" v="302" actId="962"/>
          <ac:cxnSpMkLst>
            <pc:docMk/>
            <pc:sldMk cId="4142254312" sldId="356"/>
            <ac:cxnSpMk id="6" creationId="{00000000-0000-0000-0000-000000000000}"/>
          </ac:cxnSpMkLst>
        </pc:cxnChg>
        <pc:cxnChg chg="mod">
          <ac:chgData name="Lis, Daniel" userId="46f3e75d-e98d-450e-b586-356ce58157e9" providerId="ADAL" clId="{5FAFA005-B740-4D75-9C17-87F9A6CB0262}" dt="2025-04-29T17:55:46.472" v="303" actId="962"/>
          <ac:cxnSpMkLst>
            <pc:docMk/>
            <pc:sldMk cId="4142254312" sldId="356"/>
            <ac:cxnSpMk id="7" creationId="{00000000-0000-0000-0000-000000000000}"/>
          </ac:cxnSpMkLst>
        </pc:cxnChg>
        <pc:cxnChg chg="mod">
          <ac:chgData name="Lis, Daniel" userId="46f3e75d-e98d-450e-b586-356ce58157e9" providerId="ADAL" clId="{5FAFA005-B740-4D75-9C17-87F9A6CB0262}" dt="2025-04-29T17:55:48.408" v="305" actId="962"/>
          <ac:cxnSpMkLst>
            <pc:docMk/>
            <pc:sldMk cId="4142254312" sldId="356"/>
            <ac:cxnSpMk id="13" creationId="{00000000-0000-0000-0000-000000000000}"/>
          </ac:cxnSpMkLst>
        </pc:cxnChg>
      </pc:sldChg>
      <pc:sldChg chg="modSp mod">
        <pc:chgData name="Lis, Daniel" userId="46f3e75d-e98d-450e-b586-356ce58157e9" providerId="ADAL" clId="{5FAFA005-B740-4D75-9C17-87F9A6CB0262}" dt="2025-04-29T18:07:56.297" v="752" actId="1076"/>
        <pc:sldMkLst>
          <pc:docMk/>
          <pc:sldMk cId="1732073929" sldId="360"/>
        </pc:sldMkLst>
        <pc:spChg chg="ord">
          <ac:chgData name="Lis, Daniel" userId="46f3e75d-e98d-450e-b586-356ce58157e9" providerId="ADAL" clId="{5FAFA005-B740-4D75-9C17-87F9A6CB0262}" dt="2025-04-29T18:07:42.739" v="749" actId="13244"/>
          <ac:spMkLst>
            <pc:docMk/>
            <pc:sldMk cId="1732073929" sldId="360"/>
            <ac:spMk id="2" creationId="{00000000-0000-0000-0000-000000000000}"/>
          </ac:spMkLst>
        </pc:spChg>
        <pc:spChg chg="mod">
          <ac:chgData name="Lis, Daniel" userId="46f3e75d-e98d-450e-b586-356ce58157e9" providerId="ADAL" clId="{5FAFA005-B740-4D75-9C17-87F9A6CB0262}" dt="2025-04-29T18:07:53.502" v="751" actId="1076"/>
          <ac:spMkLst>
            <pc:docMk/>
            <pc:sldMk cId="1732073929" sldId="360"/>
            <ac:spMk id="5" creationId="{00000000-0000-0000-0000-000000000000}"/>
          </ac:spMkLst>
        </pc:spChg>
        <pc:spChg chg="ord">
          <ac:chgData name="Lis, Daniel" userId="46f3e75d-e98d-450e-b586-356ce58157e9" providerId="ADAL" clId="{5FAFA005-B740-4D75-9C17-87F9A6CB0262}" dt="2025-04-29T18:07:46.895" v="750" actId="13244"/>
          <ac:spMkLst>
            <pc:docMk/>
            <pc:sldMk cId="1732073929" sldId="360"/>
            <ac:spMk id="7" creationId="{00000000-0000-0000-0000-000000000000}"/>
          </ac:spMkLst>
        </pc:spChg>
        <pc:picChg chg="mod">
          <ac:chgData name="Lis, Daniel" userId="46f3e75d-e98d-450e-b586-356ce58157e9" providerId="ADAL" clId="{5FAFA005-B740-4D75-9C17-87F9A6CB0262}" dt="2025-04-29T17:58:15.667" v="324" actId="962"/>
          <ac:picMkLst>
            <pc:docMk/>
            <pc:sldMk cId="1732073929" sldId="360"/>
            <ac:picMk id="6" creationId="{00000000-0000-0000-0000-000000000000}"/>
          </ac:picMkLst>
        </pc:picChg>
        <pc:picChg chg="mod">
          <ac:chgData name="Lis, Daniel" userId="46f3e75d-e98d-450e-b586-356ce58157e9" providerId="ADAL" clId="{5FAFA005-B740-4D75-9C17-87F9A6CB0262}" dt="2025-04-29T18:07:56.297" v="752" actId="1076"/>
          <ac:picMkLst>
            <pc:docMk/>
            <pc:sldMk cId="1732073929" sldId="360"/>
            <ac:picMk id="8" creationId="{00000000-0000-0000-0000-000000000000}"/>
          </ac:picMkLst>
        </pc:picChg>
      </pc:sldChg>
      <pc:sldChg chg="modSp mod">
        <pc:chgData name="Lis, Daniel" userId="46f3e75d-e98d-450e-b586-356ce58157e9" providerId="ADAL" clId="{5FAFA005-B740-4D75-9C17-87F9A6CB0262}" dt="2025-04-29T18:08:07.988" v="753" actId="13244"/>
        <pc:sldMkLst>
          <pc:docMk/>
          <pc:sldMk cId="1115049884" sldId="361"/>
        </pc:sldMkLst>
        <pc:spChg chg="ord">
          <ac:chgData name="Lis, Daniel" userId="46f3e75d-e98d-450e-b586-356ce58157e9" providerId="ADAL" clId="{5FAFA005-B740-4D75-9C17-87F9A6CB0262}" dt="2025-04-29T18:08:07.988" v="753" actId="13244"/>
          <ac:spMkLst>
            <pc:docMk/>
            <pc:sldMk cId="1115049884" sldId="361"/>
            <ac:spMk id="10" creationId="{00000000-0000-0000-0000-000000000000}"/>
          </ac:spMkLst>
        </pc:spChg>
        <pc:picChg chg="mod">
          <ac:chgData name="Lis, Daniel" userId="46f3e75d-e98d-450e-b586-356ce58157e9" providerId="ADAL" clId="{5FAFA005-B740-4D75-9C17-87F9A6CB0262}" dt="2025-04-29T17:58:35.975" v="326" actId="962"/>
          <ac:picMkLst>
            <pc:docMk/>
            <pc:sldMk cId="1115049884" sldId="361"/>
            <ac:picMk id="12" creationId="{00000000-0000-0000-0000-000000000000}"/>
          </ac:picMkLst>
        </pc:picChg>
        <pc:picChg chg="mod">
          <ac:chgData name="Lis, Daniel" userId="46f3e75d-e98d-450e-b586-356ce58157e9" providerId="ADAL" clId="{5FAFA005-B740-4D75-9C17-87F9A6CB0262}" dt="2025-04-29T17:58:39.648" v="330" actId="962"/>
          <ac:picMkLst>
            <pc:docMk/>
            <pc:sldMk cId="1115049884" sldId="361"/>
            <ac:picMk id="20" creationId="{00000000-0000-0000-0000-000000000000}"/>
          </ac:picMkLst>
        </pc:picChg>
        <pc:picChg chg="mod">
          <ac:chgData name="Lis, Daniel" userId="46f3e75d-e98d-450e-b586-356ce58157e9" providerId="ADAL" clId="{5FAFA005-B740-4D75-9C17-87F9A6CB0262}" dt="2025-04-29T17:58:40.672" v="331" actId="962"/>
          <ac:picMkLst>
            <pc:docMk/>
            <pc:sldMk cId="1115049884" sldId="361"/>
            <ac:picMk id="23" creationId="{00000000-0000-0000-0000-000000000000}"/>
          </ac:picMkLst>
        </pc:picChg>
        <pc:cxnChg chg="mod">
          <ac:chgData name="Lis, Daniel" userId="46f3e75d-e98d-450e-b586-356ce58157e9" providerId="ADAL" clId="{5FAFA005-B740-4D75-9C17-87F9A6CB0262}" dt="2025-04-29T17:58:37.811" v="328" actId="962"/>
          <ac:cxnSpMkLst>
            <pc:docMk/>
            <pc:sldMk cId="1115049884" sldId="361"/>
            <ac:cxnSpMk id="13" creationId="{00000000-0000-0000-0000-000000000000}"/>
          </ac:cxnSpMkLst>
        </pc:cxnChg>
        <pc:cxnChg chg="mod">
          <ac:chgData name="Lis, Daniel" userId="46f3e75d-e98d-450e-b586-356ce58157e9" providerId="ADAL" clId="{5FAFA005-B740-4D75-9C17-87F9A6CB0262}" dt="2025-04-29T17:58:38.697" v="329" actId="962"/>
          <ac:cxnSpMkLst>
            <pc:docMk/>
            <pc:sldMk cId="1115049884" sldId="361"/>
            <ac:cxnSpMk id="14" creationId="{00000000-0000-0000-0000-000000000000}"/>
          </ac:cxnSpMkLst>
        </pc:cxnChg>
        <pc:cxnChg chg="mod">
          <ac:chgData name="Lis, Daniel" userId="46f3e75d-e98d-450e-b586-356ce58157e9" providerId="ADAL" clId="{5FAFA005-B740-4D75-9C17-87F9A6CB0262}" dt="2025-04-29T17:58:37.378" v="327" actId="962"/>
          <ac:cxnSpMkLst>
            <pc:docMk/>
            <pc:sldMk cId="1115049884" sldId="361"/>
            <ac:cxnSpMk id="19" creationId="{00000000-0000-0000-0000-000000000000}"/>
          </ac:cxnSpMkLst>
        </pc:cxnChg>
      </pc:sldChg>
      <pc:sldChg chg="modSp mod">
        <pc:chgData name="Lis, Daniel" userId="46f3e75d-e98d-450e-b586-356ce58157e9" providerId="ADAL" clId="{5FAFA005-B740-4D75-9C17-87F9A6CB0262}" dt="2025-04-29T17:58:56.419" v="338" actId="962"/>
        <pc:sldMkLst>
          <pc:docMk/>
          <pc:sldMk cId="200284300" sldId="362"/>
        </pc:sldMkLst>
        <pc:picChg chg="mod">
          <ac:chgData name="Lis, Daniel" userId="46f3e75d-e98d-450e-b586-356ce58157e9" providerId="ADAL" clId="{5FAFA005-B740-4D75-9C17-87F9A6CB0262}" dt="2025-04-29T17:58:41.743" v="332" actId="962"/>
          <ac:picMkLst>
            <pc:docMk/>
            <pc:sldMk cId="200284300" sldId="362"/>
            <ac:picMk id="4" creationId="{00000000-0000-0000-0000-000000000000}"/>
          </ac:picMkLst>
        </pc:picChg>
        <pc:picChg chg="mod">
          <ac:chgData name="Lis, Daniel" userId="46f3e75d-e98d-450e-b586-356ce58157e9" providerId="ADAL" clId="{5FAFA005-B740-4D75-9C17-87F9A6CB0262}" dt="2025-04-29T17:58:42.544" v="333" actId="962"/>
          <ac:picMkLst>
            <pc:docMk/>
            <pc:sldMk cId="200284300" sldId="362"/>
            <ac:picMk id="7" creationId="{00000000-0000-0000-0000-000000000000}"/>
          </ac:picMkLst>
        </pc:picChg>
        <pc:picChg chg="mod">
          <ac:chgData name="Lis, Daniel" userId="46f3e75d-e98d-450e-b586-356ce58157e9" providerId="ADAL" clId="{5FAFA005-B740-4D75-9C17-87F9A6CB0262}" dt="2025-04-29T17:58:54.705" v="337" actId="962"/>
          <ac:picMkLst>
            <pc:docMk/>
            <pc:sldMk cId="200284300" sldId="362"/>
            <ac:picMk id="9" creationId="{00000000-0000-0000-0000-000000000000}"/>
          </ac:picMkLst>
        </pc:picChg>
        <pc:picChg chg="mod">
          <ac:chgData name="Lis, Daniel" userId="46f3e75d-e98d-450e-b586-356ce58157e9" providerId="ADAL" clId="{5FAFA005-B740-4D75-9C17-87F9A6CB0262}" dt="2025-04-29T17:58:56.419" v="338" actId="962"/>
          <ac:picMkLst>
            <pc:docMk/>
            <pc:sldMk cId="200284300" sldId="362"/>
            <ac:picMk id="11" creationId="{00000000-0000-0000-0000-000000000000}"/>
          </ac:picMkLst>
        </pc:picChg>
      </pc:sldChg>
      <pc:sldChg chg="modSp mod">
        <pc:chgData name="Lis, Daniel" userId="46f3e75d-e98d-450e-b586-356ce58157e9" providerId="ADAL" clId="{5FAFA005-B740-4D75-9C17-87F9A6CB0262}" dt="2025-04-29T17:58:01.527" v="320" actId="962"/>
        <pc:sldMkLst>
          <pc:docMk/>
          <pc:sldMk cId="1203091354" sldId="363"/>
        </pc:sldMkLst>
        <pc:picChg chg="mod">
          <ac:chgData name="Lis, Daniel" userId="46f3e75d-e98d-450e-b586-356ce58157e9" providerId="ADAL" clId="{5FAFA005-B740-4D75-9C17-87F9A6CB0262}" dt="2025-04-29T17:58:01.527" v="320" actId="962"/>
          <ac:picMkLst>
            <pc:docMk/>
            <pc:sldMk cId="1203091354" sldId="363"/>
            <ac:picMk id="4" creationId="{00000000-0000-0000-0000-000000000000}"/>
          </ac:picMkLst>
        </pc:picChg>
      </pc:sldChg>
      <pc:sldChg chg="modSp mod">
        <pc:chgData name="Lis, Daniel" userId="46f3e75d-e98d-450e-b586-356ce58157e9" providerId="ADAL" clId="{5FAFA005-B740-4D75-9C17-87F9A6CB0262}" dt="2025-04-29T17:48:45.246" v="25" actId="962"/>
        <pc:sldMkLst>
          <pc:docMk/>
          <pc:sldMk cId="2764066789" sldId="364"/>
        </pc:sldMkLst>
        <pc:picChg chg="mod">
          <ac:chgData name="Lis, Daniel" userId="46f3e75d-e98d-450e-b586-356ce58157e9" providerId="ADAL" clId="{5FAFA005-B740-4D75-9C17-87F9A6CB0262}" dt="2025-04-29T17:48:45.246" v="25" actId="962"/>
          <ac:picMkLst>
            <pc:docMk/>
            <pc:sldMk cId="2764066789" sldId="364"/>
            <ac:picMk id="4" creationId="{00000000-0000-0000-0000-000000000000}"/>
          </ac:picMkLst>
        </pc:picChg>
      </pc:sldChg>
      <pc:sldChg chg="modSp mod">
        <pc:chgData name="Lis, Daniel" userId="46f3e75d-e98d-450e-b586-356ce58157e9" providerId="ADAL" clId="{5FAFA005-B740-4D75-9C17-87F9A6CB0262}" dt="2025-04-29T18:08:14.989" v="754" actId="13244"/>
        <pc:sldMkLst>
          <pc:docMk/>
          <pc:sldMk cId="411648502" sldId="366"/>
        </pc:sldMkLst>
        <pc:spChg chg="ord">
          <ac:chgData name="Lis, Daniel" userId="46f3e75d-e98d-450e-b586-356ce58157e9" providerId="ADAL" clId="{5FAFA005-B740-4D75-9C17-87F9A6CB0262}" dt="2025-04-29T18:08:14.989" v="754" actId="13244"/>
          <ac:spMkLst>
            <pc:docMk/>
            <pc:sldMk cId="411648502" sldId="366"/>
            <ac:spMk id="2" creationId="{00000000-0000-0000-0000-000000000000}"/>
          </ac:spMkLst>
        </pc:spChg>
        <pc:picChg chg="mod">
          <ac:chgData name="Lis, Daniel" userId="46f3e75d-e98d-450e-b586-356ce58157e9" providerId="ADAL" clId="{5FAFA005-B740-4D75-9C17-87F9A6CB0262}" dt="2025-04-29T17:59:02.733" v="341" actId="962"/>
          <ac:picMkLst>
            <pc:docMk/>
            <pc:sldMk cId="411648502" sldId="366"/>
            <ac:picMk id="4" creationId="{00000000-0000-0000-0000-000000000000}"/>
          </ac:picMkLst>
        </pc:picChg>
        <pc:picChg chg="mod">
          <ac:chgData name="Lis, Daniel" userId="46f3e75d-e98d-450e-b586-356ce58157e9" providerId="ADAL" clId="{5FAFA005-B740-4D75-9C17-87F9A6CB0262}" dt="2025-04-29T17:59:01.315" v="340" actId="962"/>
          <ac:picMkLst>
            <pc:docMk/>
            <pc:sldMk cId="411648502" sldId="366"/>
            <ac:picMk id="7" creationId="{00000000-0000-0000-0000-000000000000}"/>
          </ac:picMkLst>
        </pc:picChg>
      </pc:sldChg>
      <pc:sldChg chg="modSp mod">
        <pc:chgData name="Lis, Daniel" userId="46f3e75d-e98d-450e-b586-356ce58157e9" providerId="ADAL" clId="{5FAFA005-B740-4D75-9C17-87F9A6CB0262}" dt="2025-04-29T17:59:03.552" v="342" actId="962"/>
        <pc:sldMkLst>
          <pc:docMk/>
          <pc:sldMk cId="2461896397" sldId="367"/>
        </pc:sldMkLst>
        <pc:picChg chg="mod">
          <ac:chgData name="Lis, Daniel" userId="46f3e75d-e98d-450e-b586-356ce58157e9" providerId="ADAL" clId="{5FAFA005-B740-4D75-9C17-87F9A6CB0262}" dt="2025-04-29T17:59:03.552" v="342" actId="962"/>
          <ac:picMkLst>
            <pc:docMk/>
            <pc:sldMk cId="2461896397" sldId="367"/>
            <ac:picMk id="4" creationId="{00000000-0000-0000-0000-000000000000}"/>
          </ac:picMkLst>
        </pc:picChg>
      </pc:sldChg>
      <pc:sldChg chg="addSp modSp mod">
        <pc:chgData name="Lis, Daniel" userId="46f3e75d-e98d-450e-b586-356ce58157e9" providerId="ADAL" clId="{5FAFA005-B740-4D75-9C17-87F9A6CB0262}" dt="2025-04-29T18:08:22.565" v="755" actId="13244"/>
        <pc:sldMkLst>
          <pc:docMk/>
          <pc:sldMk cId="2642585799" sldId="368"/>
        </pc:sldMkLst>
        <pc:spChg chg="add mod ord">
          <ac:chgData name="Lis, Daniel" userId="46f3e75d-e98d-450e-b586-356ce58157e9" providerId="ADAL" clId="{5FAFA005-B740-4D75-9C17-87F9A6CB0262}" dt="2025-04-29T18:08:22.565" v="755" actId="13244"/>
          <ac:spMkLst>
            <pc:docMk/>
            <pc:sldMk cId="2642585799" sldId="368"/>
            <ac:spMk id="2" creationId="{61AD9052-6699-1E83-D95A-DD1C36C8E7FD}"/>
          </ac:spMkLst>
        </pc:spChg>
        <pc:spChg chg="mod">
          <ac:chgData name="Lis, Daniel" userId="46f3e75d-e98d-450e-b586-356ce58157e9" providerId="ADAL" clId="{5FAFA005-B740-4D75-9C17-87F9A6CB0262}" dt="2025-04-29T17:59:43.706" v="347" actId="962"/>
          <ac:spMkLst>
            <pc:docMk/>
            <pc:sldMk cId="2642585799" sldId="368"/>
            <ac:spMk id="6" creationId="{00000000-0000-0000-0000-000000000000}"/>
          </ac:spMkLst>
        </pc:spChg>
        <pc:spChg chg="mod">
          <ac:chgData name="Lis, Daniel" userId="46f3e75d-e98d-450e-b586-356ce58157e9" providerId="ADAL" clId="{5FAFA005-B740-4D75-9C17-87F9A6CB0262}" dt="2025-04-29T17:59:44.240" v="348" actId="962"/>
          <ac:spMkLst>
            <pc:docMk/>
            <pc:sldMk cId="2642585799" sldId="368"/>
            <ac:spMk id="7" creationId="{00000000-0000-0000-0000-000000000000}"/>
          </ac:spMkLst>
        </pc:spChg>
        <pc:spChg chg="mod">
          <ac:chgData name="Lis, Daniel" userId="46f3e75d-e98d-450e-b586-356ce58157e9" providerId="ADAL" clId="{5FAFA005-B740-4D75-9C17-87F9A6CB0262}" dt="2025-04-29T17:59:44.742" v="349" actId="962"/>
          <ac:spMkLst>
            <pc:docMk/>
            <pc:sldMk cId="2642585799" sldId="368"/>
            <ac:spMk id="8" creationId="{00000000-0000-0000-0000-000000000000}"/>
          </ac:spMkLst>
        </pc:spChg>
        <pc:spChg chg="mod">
          <ac:chgData name="Lis, Daniel" userId="46f3e75d-e98d-450e-b586-356ce58157e9" providerId="ADAL" clId="{5FAFA005-B740-4D75-9C17-87F9A6CB0262}" dt="2025-04-29T17:59:45.320" v="350" actId="962"/>
          <ac:spMkLst>
            <pc:docMk/>
            <pc:sldMk cId="2642585799" sldId="368"/>
            <ac:spMk id="9" creationId="{00000000-0000-0000-0000-000000000000}"/>
          </ac:spMkLst>
        </pc:spChg>
        <pc:picChg chg="mod">
          <ac:chgData name="Lis, Daniel" userId="46f3e75d-e98d-450e-b586-356ce58157e9" providerId="ADAL" clId="{5FAFA005-B740-4D75-9C17-87F9A6CB0262}" dt="2025-04-29T17:59:24.336" v="344" actId="962"/>
          <ac:picMkLst>
            <pc:docMk/>
            <pc:sldMk cId="2642585799" sldId="368"/>
            <ac:picMk id="4" creationId="{00000000-0000-0000-0000-000000000000}"/>
          </ac:picMkLst>
        </pc:picChg>
        <pc:picChg chg="mod">
          <ac:chgData name="Lis, Daniel" userId="46f3e75d-e98d-450e-b586-356ce58157e9" providerId="ADAL" clId="{5FAFA005-B740-4D75-9C17-87F9A6CB0262}" dt="2025-04-29T17:59:42.318" v="346" actId="962"/>
          <ac:picMkLst>
            <pc:docMk/>
            <pc:sldMk cId="2642585799" sldId="368"/>
            <ac:picMk id="5" creationId="{00000000-0000-0000-0000-000000000000}"/>
          </ac:picMkLst>
        </pc:picChg>
      </pc:sldChg>
      <pc:sldChg chg="modSp mod">
        <pc:chgData name="Lis, Daniel" userId="46f3e75d-e98d-450e-b586-356ce58157e9" providerId="ADAL" clId="{5FAFA005-B740-4D75-9C17-87F9A6CB0262}" dt="2025-04-29T17:59:47.929" v="352" actId="962"/>
        <pc:sldMkLst>
          <pc:docMk/>
          <pc:sldMk cId="3450406729" sldId="369"/>
        </pc:sldMkLst>
        <pc:picChg chg="mod">
          <ac:chgData name="Lis, Daniel" userId="46f3e75d-e98d-450e-b586-356ce58157e9" providerId="ADAL" clId="{5FAFA005-B740-4D75-9C17-87F9A6CB0262}" dt="2025-04-29T17:59:47.929" v="352" actId="962"/>
          <ac:picMkLst>
            <pc:docMk/>
            <pc:sldMk cId="3450406729" sldId="369"/>
            <ac:picMk id="5" creationId="{00000000-0000-0000-0000-000000000000}"/>
          </ac:picMkLst>
        </pc:picChg>
        <pc:picChg chg="mod">
          <ac:chgData name="Lis, Daniel" userId="46f3e75d-e98d-450e-b586-356ce58157e9" providerId="ADAL" clId="{5FAFA005-B740-4D75-9C17-87F9A6CB0262}" dt="2025-04-29T17:59:47.152" v="351" actId="962"/>
          <ac:picMkLst>
            <pc:docMk/>
            <pc:sldMk cId="3450406729" sldId="369"/>
            <ac:picMk id="6" creationId="{00000000-0000-0000-0000-000000000000}"/>
          </ac:picMkLst>
        </pc:picChg>
      </pc:sldChg>
      <pc:sldChg chg="modSp mod">
        <pc:chgData name="Lis, Daniel" userId="46f3e75d-e98d-450e-b586-356ce58157e9" providerId="ADAL" clId="{5FAFA005-B740-4D75-9C17-87F9A6CB0262}" dt="2025-04-29T17:59:48.934" v="353" actId="962"/>
        <pc:sldMkLst>
          <pc:docMk/>
          <pc:sldMk cId="1832292146" sldId="370"/>
        </pc:sldMkLst>
        <pc:picChg chg="mod">
          <ac:chgData name="Lis, Daniel" userId="46f3e75d-e98d-450e-b586-356ce58157e9" providerId="ADAL" clId="{5FAFA005-B740-4D75-9C17-87F9A6CB0262}" dt="2025-04-29T17:59:48.934" v="353" actId="962"/>
          <ac:picMkLst>
            <pc:docMk/>
            <pc:sldMk cId="1832292146" sldId="370"/>
            <ac:picMk id="4" creationId="{00000000-0000-0000-0000-000000000000}"/>
          </ac:picMkLst>
        </pc:picChg>
      </pc:sldChg>
      <pc:sldChg chg="modSp mod">
        <pc:chgData name="Lis, Daniel" userId="46f3e75d-e98d-450e-b586-356ce58157e9" providerId="ADAL" clId="{5FAFA005-B740-4D75-9C17-87F9A6CB0262}" dt="2025-04-29T17:58:02.452" v="321" actId="962"/>
        <pc:sldMkLst>
          <pc:docMk/>
          <pc:sldMk cId="3905350647" sldId="371"/>
        </pc:sldMkLst>
        <pc:picChg chg="mod">
          <ac:chgData name="Lis, Daniel" userId="46f3e75d-e98d-450e-b586-356ce58157e9" providerId="ADAL" clId="{5FAFA005-B740-4D75-9C17-87F9A6CB0262}" dt="2025-04-29T17:58:02.452" v="321" actId="962"/>
          <ac:picMkLst>
            <pc:docMk/>
            <pc:sldMk cId="3905350647" sldId="371"/>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C71C352-A36F-4775-ABEA-6D7E54847C85}" type="datetimeFigureOut">
              <a:rPr lang="en-US" smtClean="0"/>
              <a:t>4/29/2025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A47909DA-B194-4079-AAB6-6BF9F76E7CB7}" type="slidenum">
              <a:rPr lang="en-US" smtClean="0"/>
              <a:t>‹#›</a:t>
            </a:fld>
            <a:endParaRPr lang="en-US"/>
          </a:p>
        </p:txBody>
      </p:sp>
    </p:spTree>
    <p:extLst>
      <p:ext uri="{BB962C8B-B14F-4D97-AF65-F5344CB8AC3E}">
        <p14:creationId xmlns:p14="http://schemas.microsoft.com/office/powerpoint/2010/main" val="81001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17600" y="696913"/>
            <a:ext cx="4648200" cy="3486150"/>
          </a:xfrm>
          <a:ln/>
        </p:spPr>
      </p:sp>
      <p:sp>
        <p:nvSpPr>
          <p:cNvPr id="37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Main policy points pertaining to cash handling</a:t>
            </a:r>
          </a:p>
        </p:txBody>
      </p:sp>
    </p:spTree>
    <p:extLst>
      <p:ext uri="{BB962C8B-B14F-4D97-AF65-F5344CB8AC3E}">
        <p14:creationId xmlns:p14="http://schemas.microsoft.com/office/powerpoint/2010/main" val="212383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17600" y="696913"/>
            <a:ext cx="4648200" cy="3486150"/>
          </a:xfrm>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Responsibility as management to reduce exposure for improper cash handling procedures.</a:t>
            </a:r>
          </a:p>
        </p:txBody>
      </p:sp>
    </p:spTree>
    <p:extLst>
      <p:ext uri="{BB962C8B-B14F-4D97-AF65-F5344CB8AC3E}">
        <p14:creationId xmlns:p14="http://schemas.microsoft.com/office/powerpoint/2010/main" val="124725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F4A301-1DC3-6F43-B92A-8E746F3328C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10900776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4A301-1DC3-6F43-B92A-8E746F3328C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13743700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4A301-1DC3-6F43-B92A-8E746F3328C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3381600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4A301-1DC3-6F43-B92A-8E746F3328C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8321951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F4A301-1DC3-6F43-B92A-8E746F3328C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22534164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F4A301-1DC3-6F43-B92A-8E746F3328C4}"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41770707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F4A301-1DC3-6F43-B92A-8E746F3328C4}" type="datetimeFigureOut">
              <a:rPr lang="en-US" smtClean="0"/>
              <a:t>4/29/2025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19152307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F4A301-1DC3-6F43-B92A-8E746F3328C4}" type="datetimeFigureOut">
              <a:rPr lang="en-US" smtClean="0"/>
              <a:t>4/29/2025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5522431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4A301-1DC3-6F43-B92A-8E746F3328C4}" type="datetimeFigureOut">
              <a:rPr lang="en-US" smtClean="0"/>
              <a:t>4/29/2025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5127786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F4A301-1DC3-6F43-B92A-8E746F3328C4}"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35478386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F4A301-1DC3-6F43-B92A-8E746F3328C4}"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4127209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4A301-1DC3-6F43-B92A-8E746F3328C4}" type="datetimeFigureOut">
              <a:rPr lang="en-US" smtClean="0"/>
              <a:t>4/29/2025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8AFC2-6C70-5741-9524-AA5F422D6150}" type="slidenum">
              <a:rPr lang="en-US" smtClean="0"/>
              <a:t>‹#›</a:t>
            </a:fld>
            <a:endParaRPr lang="en-US"/>
          </a:p>
        </p:txBody>
      </p:sp>
    </p:spTree>
    <p:extLst>
      <p:ext uri="{BB962C8B-B14F-4D97-AF65-F5344CB8AC3E}">
        <p14:creationId xmlns:p14="http://schemas.microsoft.com/office/powerpoint/2010/main" val="4165721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accountspayable.uconn.edu/important-information-regarding-record-retention-when-using-kf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financesystems.uconn.edu/wp-content/uploads/sites/933/2015/11/Cash-and-AR-Final-Procedure-Guid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google.com/url?sa=i&amp;rct=j&amp;q=&amp;esrc=s&amp;source=images&amp;cd=&amp;cad=rja&amp;uact=8&amp;ved=0ahUKEwi29cHDyKXWAhXl44MKHe3YDqwQjRwIBw&amp;url=http://weclipart.com/money%2Bcheck%2Bclipart&amp;psig=AFQjCNEwFuKCBaTRIREsWhaQU1zabCEPlg&amp;ust=150550907978590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uscurrency.go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controller.uconn.ed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s://www.google.com/url?sa=i&amp;rct=j&amp;q=&amp;esrc=s&amp;source=images&amp;cd=&amp;cad=rja&amp;uact=8&amp;ved=0ahUKEwi29cHDyKXWAhXl44MKHe3YDqwQjRwIBw&amp;url=http://weclipart.com/money%2Bcheck%2Bclipart&amp;psig=AFQjCNEwFuKCBaTRIREsWhaQU1zabCEPlg&amp;ust=1505509079785905" TargetMode="Externa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bursar.uconn.edu/cash-operations-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647825"/>
            <a:ext cx="8144691" cy="3342186"/>
          </a:xfrm>
        </p:spPr>
        <p:txBody>
          <a:bodyPr>
            <a:noAutofit/>
          </a:bodyPr>
          <a:lstStyle/>
          <a:p>
            <a:pPr algn="l"/>
            <a:r>
              <a:rPr lang="en-US" sz="6600" dirty="0">
                <a:latin typeface="Times New Roman" panose="02020603050405020304" pitchFamily="18" charset="0"/>
                <a:cs typeface="Times New Roman" panose="02020603050405020304" pitchFamily="18" charset="0"/>
              </a:rPr>
              <a:t>Cash Handling Basics</a:t>
            </a:r>
            <a:br>
              <a:rPr lang="en-US" sz="6600" dirty="0">
                <a:latin typeface="Times New Roman" panose="02020603050405020304" pitchFamily="18" charset="0"/>
                <a:cs typeface="Times New Roman" panose="02020603050405020304" pitchFamily="18" charset="0"/>
              </a:rPr>
            </a:br>
            <a:br>
              <a:rPr lang="en-US" sz="66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Office of the Bursar</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Cash Operations</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2017</a:t>
            </a:r>
            <a:endParaRPr lang="en-US" sz="6600" dirty="0">
              <a:latin typeface="Times New Roman" panose="02020603050405020304" pitchFamily="18" charset="0"/>
              <a:cs typeface="Times New Roman" panose="02020603050405020304" pitchFamily="18" charset="0"/>
            </a:endParaRPr>
          </a:p>
        </p:txBody>
      </p:sp>
      <p:pic>
        <p:nvPicPr>
          <p:cNvPr id="4" name="Picture 16">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840" y="5209200"/>
            <a:ext cx="1676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849" y="5209197"/>
            <a:ext cx="1676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137" y="5209198"/>
            <a:ext cx="1676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783" y="5209200"/>
            <a:ext cx="1676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341" y="5209199"/>
            <a:ext cx="1676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09200"/>
            <a:ext cx="1676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7123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700" dirty="0">
                <a:latin typeface="Times New Roman" panose="02020603050405020304" pitchFamily="18" charset="0"/>
                <a:cs typeface="Times New Roman" panose="02020603050405020304" pitchFamily="18" charset="0"/>
              </a:rPr>
              <a:t>Separation of Duties and </a:t>
            </a:r>
            <a:br>
              <a:rPr lang="en-US" sz="3700" dirty="0">
                <a:latin typeface="Times New Roman" panose="02020603050405020304" pitchFamily="18" charset="0"/>
                <a:cs typeface="Times New Roman" panose="02020603050405020304" pitchFamily="18" charset="0"/>
              </a:rPr>
            </a:br>
            <a:r>
              <a:rPr lang="en-US" sz="3700" dirty="0">
                <a:latin typeface="Times New Roman" panose="02020603050405020304" pitchFamily="18" charset="0"/>
                <a:cs typeface="Times New Roman" panose="02020603050405020304" pitchFamily="18" charset="0"/>
              </a:rPr>
              <a:t>Responsibilities</a:t>
            </a:r>
          </a:p>
        </p:txBody>
      </p:sp>
      <p:sp>
        <p:nvSpPr>
          <p:cNvPr id="4" name="Content Placeholder 3"/>
          <p:cNvSpPr>
            <a:spLocks noGrp="1"/>
          </p:cNvSpPr>
          <p:nvPr>
            <p:ph sz="half" idx="1"/>
          </p:nvPr>
        </p:nvSpPr>
        <p:spPr>
          <a:xfrm>
            <a:off x="457199" y="1600200"/>
            <a:ext cx="8104909" cy="4525963"/>
          </a:xfrm>
        </p:spPr>
        <p:txBody>
          <a:bodyPr>
            <a:normAutofit fontScale="92500"/>
          </a:bodyPr>
          <a:lstStyle/>
          <a:p>
            <a:r>
              <a:rPr lang="en-US" dirty="0">
                <a:latin typeface="Times New Roman" panose="02020603050405020304" pitchFamily="18" charset="0"/>
                <a:cs typeface="Times New Roman" panose="02020603050405020304" pitchFamily="18" charset="0"/>
              </a:rPr>
              <a:t>Prevents fraud and error</a:t>
            </a:r>
          </a:p>
          <a:p>
            <a:r>
              <a:rPr lang="en-US" dirty="0">
                <a:latin typeface="Times New Roman" panose="02020603050405020304" pitchFamily="18" charset="0"/>
                <a:cs typeface="Times New Roman" panose="02020603050405020304" pitchFamily="18" charset="0"/>
              </a:rPr>
              <a:t>Fundamental building block of risk management and internal controls</a:t>
            </a:r>
          </a:p>
          <a:p>
            <a:r>
              <a:rPr lang="en-US" dirty="0">
                <a:latin typeface="Times New Roman" panose="02020603050405020304" pitchFamily="18" charset="0"/>
                <a:cs typeface="Times New Roman" panose="02020603050405020304" pitchFamily="18" charset="0"/>
              </a:rPr>
              <a:t>One person should not be accepting, processing, depositing, and reconciling the deposit. Multiple people should be involved in the process from start to finish. </a:t>
            </a:r>
          </a:p>
          <a:p>
            <a:r>
              <a:rPr lang="en-US" dirty="0">
                <a:latin typeface="Times New Roman" panose="02020603050405020304" pitchFamily="18" charset="0"/>
                <a:cs typeface="Times New Roman" panose="02020603050405020304" pitchFamily="18" charset="0"/>
              </a:rPr>
              <a:t>We understand that some departments are limited in the number of staff members available for these functions, but wherever possible this should be the ultimate goal. </a:t>
            </a:r>
          </a:p>
          <a:p>
            <a:pPr marL="914400" lvl="2" indent="0">
              <a:buNone/>
            </a:pPr>
            <a:endParaRPr lang="en-US" sz="1600" dirty="0">
              <a:latin typeface="Times New Roman" panose="02020603050405020304" pitchFamily="18" charset="0"/>
              <a:cs typeface="Times New Roman" panose="02020603050405020304" pitchFamily="18" charset="0"/>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407" y="0"/>
            <a:ext cx="3488021" cy="2180013"/>
          </a:xfrm>
          <a:prstGeom prst="rect">
            <a:avLst/>
          </a:prstGeom>
        </p:spPr>
      </p:pic>
    </p:spTree>
    <p:extLst>
      <p:ext uri="{BB962C8B-B14F-4D97-AF65-F5344CB8AC3E}">
        <p14:creationId xmlns:p14="http://schemas.microsoft.com/office/powerpoint/2010/main" val="10754866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Timeliness of Deposits</a:t>
            </a:r>
          </a:p>
        </p:txBody>
      </p:sp>
      <p:sp>
        <p:nvSpPr>
          <p:cNvPr id="3" name="Content Placeholder 2"/>
          <p:cNvSpPr>
            <a:spLocks noGrp="1"/>
          </p:cNvSpPr>
          <p:nvPr>
            <p:ph idx="1"/>
          </p:nvPr>
        </p:nvSpPr>
        <p:spPr>
          <a:xfrm>
            <a:off x="457200" y="1600200"/>
            <a:ext cx="8229600" cy="4182035"/>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When possible, deposit of funds received should </a:t>
            </a:r>
          </a:p>
          <a:p>
            <a:pPr marL="0" indent="0">
              <a:buNone/>
            </a:pPr>
            <a:r>
              <a:rPr lang="en-US" sz="2400" dirty="0">
                <a:latin typeface="Times New Roman" panose="02020603050405020304" pitchFamily="18" charset="0"/>
                <a:cs typeface="Times New Roman" panose="02020603050405020304" pitchFamily="18" charset="0"/>
              </a:rPr>
              <a:t>	be made every business day.</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Deposits totaling $500 or more </a:t>
            </a:r>
            <a:r>
              <a:rPr lang="en-US" sz="2400" i="1" dirty="0">
                <a:latin typeface="Times New Roman" panose="02020603050405020304" pitchFamily="18" charset="0"/>
                <a:cs typeface="Times New Roman" panose="02020603050405020304" pitchFamily="18" charset="0"/>
              </a:rPr>
              <a:t>must</a:t>
            </a:r>
            <a:r>
              <a:rPr lang="en-US" sz="2400" dirty="0">
                <a:latin typeface="Times New Roman" panose="02020603050405020304" pitchFamily="18" charset="0"/>
                <a:cs typeface="Times New Roman" panose="02020603050405020304" pitchFamily="18" charset="0"/>
              </a:rPr>
              <a:t> be deposited by the end of the following business day.  This is mandated by State Statute 4-32.</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Deposits under $500  </a:t>
            </a:r>
            <a:r>
              <a:rPr lang="en-US" sz="2400" i="1" dirty="0">
                <a:latin typeface="Times New Roman" panose="02020603050405020304" pitchFamily="18" charset="0"/>
                <a:cs typeface="Times New Roman" panose="02020603050405020304" pitchFamily="18" charset="0"/>
              </a:rPr>
              <a:t>must</a:t>
            </a:r>
            <a:r>
              <a:rPr lang="en-US" sz="2400" dirty="0">
                <a:latin typeface="Times New Roman" panose="02020603050405020304" pitchFamily="18" charset="0"/>
                <a:cs typeface="Times New Roman" panose="02020603050405020304" pitchFamily="18" charset="0"/>
              </a:rPr>
              <a:t> be deposited within 7 calendar days of being received.</a:t>
            </a:r>
            <a:r>
              <a:rPr lang="en-US" dirty="0"/>
              <a:t>	</a:t>
            </a:r>
          </a:p>
          <a:p>
            <a:pPr lvl="1"/>
            <a:r>
              <a:rPr lang="en-US" sz="2200" b="1" i="1" dirty="0">
                <a:latin typeface="Times New Roman" panose="02020603050405020304" pitchFamily="18" charset="0"/>
                <a:cs typeface="Times New Roman" panose="02020603050405020304" pitchFamily="18" charset="0"/>
              </a:rPr>
              <a:t>**Please note** </a:t>
            </a:r>
            <a:r>
              <a:rPr lang="en-US" sz="2200" b="1" dirty="0">
                <a:latin typeface="Times New Roman" panose="02020603050405020304" pitchFamily="18" charset="0"/>
                <a:cs typeface="Times New Roman" panose="02020603050405020304" pitchFamily="18" charset="0"/>
              </a:rPr>
              <a:t>KFS </a:t>
            </a:r>
            <a:r>
              <a:rPr lang="en-US" sz="2200" b="1" dirty="0" err="1">
                <a:latin typeface="Times New Roman" panose="02020603050405020304" pitchFamily="18" charset="0"/>
                <a:cs typeface="Times New Roman" panose="02020603050405020304" pitchFamily="18" charset="0"/>
              </a:rPr>
              <a:t>edocs</a:t>
            </a:r>
            <a:r>
              <a:rPr lang="en-US" sz="2200" b="1" dirty="0">
                <a:latin typeface="Times New Roman" panose="02020603050405020304" pitchFamily="18" charset="0"/>
                <a:cs typeface="Times New Roman" panose="02020603050405020304" pitchFamily="18" charset="0"/>
              </a:rPr>
              <a:t> should still be submitted </a:t>
            </a:r>
            <a:r>
              <a:rPr lang="en-US" sz="2200" b="1" i="1" dirty="0">
                <a:latin typeface="Times New Roman" panose="02020603050405020304" pitchFamily="18" charset="0"/>
                <a:cs typeface="Times New Roman" panose="02020603050405020304" pitchFamily="18" charset="0"/>
              </a:rPr>
              <a:t>daily</a:t>
            </a:r>
            <a:r>
              <a:rPr lang="en-US" sz="2200" b="1" dirty="0">
                <a:latin typeface="Times New Roman" panose="02020603050405020304" pitchFamily="18" charset="0"/>
                <a:cs typeface="Times New Roman" panose="02020603050405020304" pitchFamily="18" charset="0"/>
              </a:rPr>
              <a:t> for departments who opt to hold smaller amounts for the 7 day period</a:t>
            </a:r>
            <a:r>
              <a:rPr lang="en-US" dirty="0"/>
              <a:t>				</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4640" y="460375"/>
            <a:ext cx="2042160" cy="1914525"/>
          </a:xfrm>
          <a:prstGeom prst="rect">
            <a:avLst/>
          </a:prstGeom>
        </p:spPr>
      </p:pic>
    </p:spTree>
    <p:extLst>
      <p:ext uri="{BB962C8B-B14F-4D97-AF65-F5344CB8AC3E}">
        <p14:creationId xmlns:p14="http://schemas.microsoft.com/office/powerpoint/2010/main" val="3225436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4620"/>
          </a:xfrm>
        </p:spPr>
        <p:txBody>
          <a:bodyPr/>
          <a:lstStyle/>
          <a:p>
            <a:pPr algn="l"/>
            <a:r>
              <a:rPr lang="en-US" dirty="0">
                <a:latin typeface="Times New Roman" panose="02020603050405020304" pitchFamily="18" charset="0"/>
                <a:cs typeface="Times New Roman" panose="02020603050405020304" pitchFamily="18" charset="0"/>
              </a:rPr>
              <a:t>Here’s an Example..</a:t>
            </a:r>
          </a:p>
        </p:txBody>
      </p:sp>
      <p:sp>
        <p:nvSpPr>
          <p:cNvPr id="3" name="Content Placeholder 2"/>
          <p:cNvSpPr>
            <a:spLocks noGrp="1"/>
          </p:cNvSpPr>
          <p:nvPr>
            <p:ph idx="1"/>
          </p:nvPr>
        </p:nvSpPr>
        <p:spPr>
          <a:xfrm>
            <a:off x="457200" y="1299258"/>
            <a:ext cx="8229600" cy="4525963"/>
          </a:xfrm>
        </p:spPr>
        <p:txBody>
          <a:bodyPr>
            <a:normAutofit fontScale="62500" lnSpcReduction="20000"/>
          </a:bodyPr>
          <a:lstStyle/>
          <a:p>
            <a:r>
              <a:rPr lang="en-US" b="1" dirty="0">
                <a:latin typeface="Times New Roman" panose="02020603050405020304" pitchFamily="18" charset="0"/>
                <a:cs typeface="Times New Roman" panose="02020603050405020304" pitchFamily="18" charset="0"/>
              </a:rPr>
              <a:t>Mary’s cash/check totals for the week are as follows:</a:t>
            </a:r>
          </a:p>
          <a:p>
            <a:pPr lvl="1"/>
            <a:r>
              <a:rPr lang="en-US" dirty="0">
                <a:latin typeface="Times New Roman" panose="02020603050405020304" pitchFamily="18" charset="0"/>
                <a:cs typeface="Times New Roman" panose="02020603050405020304" pitchFamily="18" charset="0"/>
              </a:rPr>
              <a:t>Monday  - $20.00 cash   40.00 check</a:t>
            </a:r>
          </a:p>
          <a:p>
            <a:pPr lvl="1"/>
            <a:r>
              <a:rPr lang="en-US" dirty="0">
                <a:latin typeface="Times New Roman" panose="02020603050405020304" pitchFamily="18" charset="0"/>
                <a:cs typeface="Times New Roman" panose="02020603050405020304" pitchFamily="18" charset="0"/>
              </a:rPr>
              <a:t>Tuesday – no payments</a:t>
            </a:r>
          </a:p>
          <a:p>
            <a:pPr lvl="1"/>
            <a:r>
              <a:rPr lang="en-US" dirty="0">
                <a:latin typeface="Times New Roman" panose="02020603050405020304" pitchFamily="18" charset="0"/>
                <a:cs typeface="Times New Roman" panose="02020603050405020304" pitchFamily="18" charset="0"/>
              </a:rPr>
              <a:t>Wednesday – no payments</a:t>
            </a:r>
          </a:p>
          <a:p>
            <a:pPr lvl="1"/>
            <a:r>
              <a:rPr lang="en-US" dirty="0">
                <a:latin typeface="Times New Roman" panose="02020603050405020304" pitchFamily="18" charset="0"/>
                <a:cs typeface="Times New Roman" panose="02020603050405020304" pitchFamily="18" charset="0"/>
              </a:rPr>
              <a:t>Thursday – no cash  $20.00 check</a:t>
            </a:r>
          </a:p>
          <a:p>
            <a:pPr lvl="1"/>
            <a:r>
              <a:rPr lang="en-US" dirty="0">
                <a:latin typeface="Times New Roman" panose="02020603050405020304" pitchFamily="18" charset="0"/>
                <a:cs typeface="Times New Roman" panose="02020603050405020304" pitchFamily="18" charset="0"/>
              </a:rPr>
              <a:t>Friday – $25.00 cash  $20.00 check</a:t>
            </a:r>
          </a:p>
          <a:p>
            <a:r>
              <a:rPr lang="en-US" b="1" dirty="0">
                <a:latin typeface="Times New Roman" panose="02020603050405020304" pitchFamily="18" charset="0"/>
                <a:cs typeface="Times New Roman" panose="02020603050405020304" pitchFamily="18" charset="0"/>
              </a:rPr>
              <a:t>KFS </a:t>
            </a:r>
            <a:r>
              <a:rPr lang="en-US" b="1" dirty="0" err="1">
                <a:latin typeface="Times New Roman" panose="02020603050405020304" pitchFamily="18" charset="0"/>
                <a:cs typeface="Times New Roman" panose="02020603050405020304" pitchFamily="18" charset="0"/>
              </a:rPr>
              <a:t>eDocs</a:t>
            </a:r>
            <a:r>
              <a:rPr lang="en-US" b="1" dirty="0">
                <a:latin typeface="Times New Roman" panose="02020603050405020304" pitchFamily="18" charset="0"/>
                <a:cs typeface="Times New Roman" panose="02020603050405020304" pitchFamily="18" charset="0"/>
              </a:rPr>
              <a:t> for the week would be :</a:t>
            </a:r>
          </a:p>
          <a:p>
            <a:pPr lvl="1"/>
            <a:r>
              <a:rPr lang="en-US" dirty="0">
                <a:latin typeface="Times New Roman" panose="02020603050405020304" pitchFamily="18" charset="0"/>
                <a:cs typeface="Times New Roman" panose="02020603050405020304" pitchFamily="18" charset="0"/>
              </a:rPr>
              <a:t>Monday – </a:t>
            </a:r>
            <a:r>
              <a:rPr lang="en-US" dirty="0" err="1">
                <a:latin typeface="Times New Roman" panose="02020603050405020304" pitchFamily="18" charset="0"/>
                <a:cs typeface="Times New Roman" panose="02020603050405020304" pitchFamily="18" charset="0"/>
              </a:rPr>
              <a:t>eDoc</a:t>
            </a:r>
            <a:r>
              <a:rPr lang="en-US" dirty="0">
                <a:latin typeface="Times New Roman" panose="02020603050405020304" pitchFamily="18" charset="0"/>
                <a:cs typeface="Times New Roman" panose="02020603050405020304" pitchFamily="18" charset="0"/>
              </a:rPr>
              <a:t> for $60.00</a:t>
            </a:r>
          </a:p>
          <a:p>
            <a:pPr lvl="1"/>
            <a:r>
              <a:rPr lang="en-US" dirty="0">
                <a:latin typeface="Times New Roman" panose="02020603050405020304" pitchFamily="18" charset="0"/>
                <a:cs typeface="Times New Roman" panose="02020603050405020304" pitchFamily="18" charset="0"/>
              </a:rPr>
              <a:t>Tuesday &amp; Wednesday – no </a:t>
            </a:r>
            <a:r>
              <a:rPr lang="en-US" dirty="0" err="1">
                <a:latin typeface="Times New Roman" panose="02020603050405020304" pitchFamily="18" charset="0"/>
                <a:cs typeface="Times New Roman" panose="02020603050405020304" pitchFamily="18" charset="0"/>
              </a:rPr>
              <a:t>eDocs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Thursday – </a:t>
            </a:r>
            <a:r>
              <a:rPr lang="en-US" dirty="0" err="1">
                <a:latin typeface="Times New Roman" panose="02020603050405020304" pitchFamily="18" charset="0"/>
                <a:cs typeface="Times New Roman" panose="02020603050405020304" pitchFamily="18" charset="0"/>
              </a:rPr>
              <a:t>eDoc</a:t>
            </a:r>
            <a:r>
              <a:rPr lang="en-US" dirty="0">
                <a:latin typeface="Times New Roman" panose="02020603050405020304" pitchFamily="18" charset="0"/>
                <a:cs typeface="Times New Roman" panose="02020603050405020304" pitchFamily="18" charset="0"/>
              </a:rPr>
              <a:t> for $20.00</a:t>
            </a:r>
          </a:p>
          <a:p>
            <a:pPr lvl="1"/>
            <a:r>
              <a:rPr lang="en-US" dirty="0">
                <a:latin typeface="Times New Roman" panose="02020603050405020304" pitchFamily="18" charset="0"/>
                <a:cs typeface="Times New Roman" panose="02020603050405020304" pitchFamily="18" charset="0"/>
              </a:rPr>
              <a:t>Friday – </a:t>
            </a:r>
            <a:r>
              <a:rPr lang="en-US" dirty="0" err="1">
                <a:latin typeface="Times New Roman" panose="02020603050405020304" pitchFamily="18" charset="0"/>
                <a:cs typeface="Times New Roman" panose="02020603050405020304" pitchFamily="18" charset="0"/>
              </a:rPr>
              <a:t>eDoc</a:t>
            </a:r>
            <a:r>
              <a:rPr lang="en-US" dirty="0">
                <a:latin typeface="Times New Roman" panose="02020603050405020304" pitchFamily="18" charset="0"/>
                <a:cs typeface="Times New Roman" panose="02020603050405020304" pitchFamily="18" charset="0"/>
              </a:rPr>
              <a:t> for $45.00 and deposit to the bank/</a:t>
            </a:r>
            <a:r>
              <a:rPr lang="en-US" dirty="0" err="1">
                <a:latin typeface="Times New Roman" panose="02020603050405020304" pitchFamily="18" charset="0"/>
                <a:cs typeface="Times New Roman" panose="02020603050405020304" pitchFamily="18" charset="0"/>
              </a:rPr>
              <a:t>CashOps</a:t>
            </a:r>
            <a:r>
              <a:rPr lang="en-US" dirty="0">
                <a:latin typeface="Times New Roman" panose="02020603050405020304" pitchFamily="18" charset="0"/>
                <a:cs typeface="Times New Roman" panose="02020603050405020304" pitchFamily="18" charset="0"/>
              </a:rPr>
              <a:t> of $45.00 cash, $80.00 check</a:t>
            </a:r>
          </a:p>
          <a:p>
            <a:r>
              <a:rPr lang="en-US" dirty="0">
                <a:latin typeface="Times New Roman" panose="02020603050405020304" pitchFamily="18" charset="0"/>
                <a:cs typeface="Times New Roman" panose="02020603050405020304" pitchFamily="18" charset="0"/>
              </a:rPr>
              <a:t>Total </a:t>
            </a:r>
            <a:r>
              <a:rPr lang="en-US" dirty="0" err="1">
                <a:latin typeface="Times New Roman" panose="02020603050405020304" pitchFamily="18" charset="0"/>
                <a:cs typeface="Times New Roman" panose="02020603050405020304" pitchFamily="18" charset="0"/>
              </a:rPr>
              <a:t>eDocs</a:t>
            </a:r>
            <a:r>
              <a:rPr lang="en-US" dirty="0">
                <a:latin typeface="Times New Roman" panose="02020603050405020304" pitchFamily="18" charset="0"/>
                <a:cs typeface="Times New Roman" panose="02020603050405020304" pitchFamily="18" charset="0"/>
              </a:rPr>
              <a:t> submitted for the week will equal the one bank/</a:t>
            </a:r>
            <a:r>
              <a:rPr lang="en-US" dirty="0" err="1">
                <a:latin typeface="Times New Roman" panose="02020603050405020304" pitchFamily="18" charset="0"/>
                <a:cs typeface="Times New Roman" panose="02020603050405020304" pitchFamily="18" charset="0"/>
              </a:rPr>
              <a:t>CashOps</a:t>
            </a:r>
            <a:r>
              <a:rPr lang="en-US" dirty="0">
                <a:latin typeface="Times New Roman" panose="02020603050405020304" pitchFamily="18" charset="0"/>
                <a:cs typeface="Times New Roman" panose="02020603050405020304" pitchFamily="18" charset="0"/>
              </a:rPr>
              <a:t> deposit.</a:t>
            </a:r>
          </a:p>
          <a:p>
            <a:r>
              <a:rPr lang="en-US" dirty="0">
                <a:latin typeface="Times New Roman" panose="02020603050405020304" pitchFamily="18" charset="0"/>
                <a:cs typeface="Times New Roman" panose="02020603050405020304" pitchFamily="18" charset="0"/>
              </a:rPr>
              <a:t>If $500 threshold is reached, more than one deposit will be required.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824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Reconciliation </a:t>
            </a:r>
          </a:p>
        </p:txBody>
      </p:sp>
      <p:sp>
        <p:nvSpPr>
          <p:cNvPr id="3" name="Content Placeholder 2"/>
          <p:cNvSpPr>
            <a:spLocks noGrp="1"/>
          </p:cNvSpPr>
          <p:nvPr>
            <p:ph idx="1"/>
          </p:nvPr>
        </p:nvSpPr>
        <p:spPr>
          <a:xfrm>
            <a:off x="457200" y="1545115"/>
            <a:ext cx="8229600" cy="4525963"/>
          </a:xfrm>
        </p:spPr>
        <p:txBody>
          <a:bodyPr>
            <a:normAutofit/>
          </a:bodyPr>
          <a:lstStyle/>
          <a:p>
            <a:r>
              <a:rPr lang="en-US" sz="2500" dirty="0">
                <a:latin typeface="Times New Roman" panose="02020603050405020304" pitchFamily="18" charset="0"/>
                <a:cs typeface="Times New Roman" panose="02020603050405020304" pitchFamily="18" charset="0"/>
              </a:rPr>
              <a:t>Necessary to confirm that deposits are recorded correctly</a:t>
            </a:r>
          </a:p>
          <a:p>
            <a:r>
              <a:rPr lang="en-US" sz="2500" dirty="0">
                <a:latin typeface="Times New Roman" panose="02020603050405020304" pitchFamily="18" charset="0"/>
                <a:cs typeface="Times New Roman" panose="02020603050405020304" pitchFamily="18" charset="0"/>
              </a:rPr>
              <a:t>Performed by an individual outside of the deposit process</a:t>
            </a:r>
          </a:p>
          <a:p>
            <a:r>
              <a:rPr lang="en-US" sz="2500" dirty="0">
                <a:latin typeface="Times New Roman" panose="02020603050405020304" pitchFamily="18" charset="0"/>
                <a:cs typeface="Times New Roman" panose="02020603050405020304" pitchFamily="18" charset="0"/>
              </a:rPr>
              <a:t>At least monthly, someone not involved in the deposit collection process should review all backup documentation for deposits to ensure that all funds have been processed into the appropriate KFS account fully and correctly</a:t>
            </a:r>
          </a:p>
          <a:p>
            <a:r>
              <a:rPr lang="en-US" sz="2500" dirty="0">
                <a:latin typeface="Times New Roman" panose="02020603050405020304" pitchFamily="18" charset="0"/>
                <a:cs typeface="Times New Roman" panose="02020603050405020304" pitchFamily="18" charset="0"/>
              </a:rPr>
              <a:t>Discrepancies should be researched immediately.  Contact Cash Operations if any issues arise.</a:t>
            </a:r>
          </a:p>
          <a:p>
            <a:pPr marL="914400" lvl="2" indent="0">
              <a:buNone/>
            </a:pPr>
            <a:endParaRPr lang="en-US" dirty="0">
              <a:latin typeface="Times New Roman" panose="02020603050405020304" pitchFamily="18" charset="0"/>
              <a:cs typeface="Times New Roman" panose="02020603050405020304" pitchFamily="18" charset="0"/>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18" y="213136"/>
            <a:ext cx="1688003" cy="1266003"/>
          </a:xfrm>
          <a:prstGeom prst="rect">
            <a:avLst/>
          </a:prstGeom>
        </p:spPr>
      </p:pic>
    </p:spTree>
    <p:extLst>
      <p:ext uri="{BB962C8B-B14F-4D97-AF65-F5344CB8AC3E}">
        <p14:creationId xmlns:p14="http://schemas.microsoft.com/office/powerpoint/2010/main" val="20305583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Reconciliation Process</a:t>
            </a:r>
          </a:p>
        </p:txBody>
      </p:sp>
      <p:sp>
        <p:nvSpPr>
          <p:cNvPr id="3" name="Content Placeholder 2"/>
          <p:cNvSpPr>
            <a:spLocks noGrp="1"/>
          </p:cNvSpPr>
          <p:nvPr>
            <p:ph idx="1"/>
          </p:nvPr>
        </p:nvSpPr>
        <p:spPr>
          <a:xfrm>
            <a:off x="408576" y="1633769"/>
            <a:ext cx="7322260" cy="4525963"/>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There is not one set process of reconciling, but these are best practices:</a:t>
            </a:r>
          </a:p>
          <a:p>
            <a:r>
              <a:rPr lang="en-US" sz="2400" dirty="0">
                <a:latin typeface="Times New Roman" panose="02020603050405020304" pitchFamily="18" charset="0"/>
                <a:cs typeface="Times New Roman" panose="02020603050405020304" pitchFamily="18" charset="0"/>
              </a:rPr>
              <a:t>Record cash receipts when received</a:t>
            </a:r>
          </a:p>
          <a:p>
            <a:r>
              <a:rPr lang="en-US" sz="2400" dirty="0">
                <a:latin typeface="Times New Roman" panose="02020603050405020304" pitchFamily="18" charset="0"/>
                <a:cs typeface="Times New Roman" panose="02020603050405020304" pitchFamily="18" charset="0"/>
              </a:rPr>
              <a:t>Count and balance cash receipts to backup documentation daily</a:t>
            </a:r>
          </a:p>
          <a:p>
            <a:r>
              <a:rPr lang="en-US" sz="2400" dirty="0">
                <a:latin typeface="Times New Roman" panose="02020603050405020304" pitchFamily="18" charset="0"/>
                <a:cs typeface="Times New Roman" panose="02020603050405020304" pitchFamily="18" charset="0"/>
              </a:rPr>
              <a:t>Compare documentation of receipts to deposits in KFS</a:t>
            </a:r>
          </a:p>
          <a:p>
            <a:r>
              <a:rPr lang="en-US" sz="2400" dirty="0">
                <a:latin typeface="Times New Roman" panose="02020603050405020304" pitchFamily="18" charset="0"/>
                <a:cs typeface="Times New Roman" panose="02020603050405020304" pitchFamily="18" charset="0"/>
              </a:rPr>
              <a:t>Perform periodic surprise cash counts of change funds and cash drawers</a:t>
            </a:r>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36146" y="2136370"/>
            <a:ext cx="1750654" cy="1762299"/>
          </a:xfrm>
          <a:prstGeom prst="rect">
            <a:avLst/>
          </a:prstGeom>
        </p:spPr>
      </p:pic>
    </p:spTree>
    <p:extLst>
      <p:ext uri="{BB962C8B-B14F-4D97-AF65-F5344CB8AC3E}">
        <p14:creationId xmlns:p14="http://schemas.microsoft.com/office/powerpoint/2010/main" val="27197397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9" y="54387"/>
            <a:ext cx="2045256" cy="1441342"/>
          </a:xfrm>
          <a:prstGeom prst="rect">
            <a:avLst/>
          </a:prstGeom>
        </p:spPr>
      </p:pic>
      <p:sp>
        <p:nvSpPr>
          <p:cNvPr id="2" name="Title 1"/>
          <p:cNvSpPr>
            <a:spLocks noGrp="1"/>
          </p:cNvSpPr>
          <p:nvPr>
            <p:ph type="title"/>
          </p:nvPr>
        </p:nvSpPr>
        <p:spPr>
          <a:xfrm>
            <a:off x="1163782" y="258148"/>
            <a:ext cx="7523018" cy="1314385"/>
          </a:xfrm>
        </p:spPr>
        <p:txBody>
          <a:bodyPr>
            <a:noAutofit/>
          </a:bodyPr>
          <a:lstStyle/>
          <a:p>
            <a:r>
              <a:rPr lang="en-US" sz="3200" dirty="0">
                <a:latin typeface="Times New Roman" panose="02020603050405020304" pitchFamily="18" charset="0"/>
                <a:cs typeface="Times New Roman" panose="02020603050405020304" pitchFamily="18" charset="0"/>
              </a:rPr>
              <a:t>Basics of Cash Depositing at UConn</a:t>
            </a:r>
          </a:p>
        </p:txBody>
      </p:sp>
      <p:sp>
        <p:nvSpPr>
          <p:cNvPr id="3" name="Content Placeholder 2"/>
          <p:cNvSpPr>
            <a:spLocks noGrp="1"/>
          </p:cNvSpPr>
          <p:nvPr>
            <p:ph idx="1"/>
          </p:nvPr>
        </p:nvSpPr>
        <p:spPr>
          <a:xfrm>
            <a:off x="457200" y="1676984"/>
            <a:ext cx="8229600" cy="2782189"/>
          </a:xfrm>
        </p:spPr>
        <p:txBody>
          <a:bodyPr>
            <a:normAutofit fontScale="85000" lnSpcReduction="20000"/>
          </a:bodyPr>
          <a:lstStyle/>
          <a:p>
            <a:r>
              <a:rPr lang="en-US" sz="2000" dirty="0">
                <a:latin typeface="Times New Roman" panose="02020603050405020304" pitchFamily="18" charset="0"/>
                <a:cs typeface="Times New Roman" panose="02020603050405020304" pitchFamily="18" charset="0"/>
              </a:rPr>
              <a:t>Mandated Cash Control Training must be completed annually by all relevant employees, staff or student</a:t>
            </a:r>
          </a:p>
          <a:p>
            <a:r>
              <a:rPr lang="en-US" sz="2000" dirty="0">
                <a:latin typeface="Times New Roman" panose="02020603050405020304" pitchFamily="18" charset="0"/>
                <a:cs typeface="Times New Roman" panose="02020603050405020304" pitchFamily="18" charset="0"/>
              </a:rPr>
              <a:t>It is the department’s responsibility to ensure all appropriate staff are enrolled in and complete the annual training</a:t>
            </a:r>
          </a:p>
          <a:p>
            <a:r>
              <a:rPr lang="en-US" sz="2000" dirty="0">
                <a:latin typeface="Times New Roman" panose="02020603050405020304" pitchFamily="18" charset="0"/>
                <a:cs typeface="Times New Roman" panose="02020603050405020304" pitchFamily="18" charset="0"/>
              </a:rPr>
              <a:t>Cash/Checks should never be sent via campus mail.  The only way to guarantee delivery of your deposit is to hand deliver it and obtain a receipt.</a:t>
            </a:r>
          </a:p>
          <a:p>
            <a:r>
              <a:rPr lang="en-US" sz="2000" dirty="0">
                <a:latin typeface="Times New Roman" panose="02020603050405020304" pitchFamily="18" charset="0"/>
                <a:cs typeface="Times New Roman" panose="02020603050405020304" pitchFamily="18" charset="0"/>
              </a:rPr>
              <a:t>The received date should be indicated (hand-written or by stamp) on each check you receive in your office.</a:t>
            </a:r>
            <a:endParaRPr lang="en-US" sz="2000" dirty="0"/>
          </a:p>
          <a:p>
            <a:pPr lvl="1"/>
            <a:r>
              <a:rPr lang="en-US" sz="2000" dirty="0">
                <a:latin typeface="Times New Roman" panose="02020603050405020304" pitchFamily="18" charset="0"/>
                <a:cs typeface="Times New Roman" panose="02020603050405020304" pitchFamily="18" charset="0"/>
              </a:rPr>
              <a:t>We recommend that the received date </a:t>
            </a:r>
          </a:p>
          <a:p>
            <a:pPr marL="457200" lvl="1" indent="0">
              <a:buNone/>
            </a:pPr>
            <a:r>
              <a:rPr lang="en-US" sz="2000" dirty="0">
                <a:latin typeface="Times New Roman" panose="02020603050405020304" pitchFamily="18" charset="0"/>
                <a:cs typeface="Times New Roman" panose="02020603050405020304" pitchFamily="18" charset="0"/>
              </a:rPr>
              <a:t>      of the deposit also be included as a </a:t>
            </a:r>
          </a:p>
          <a:p>
            <a:pPr marL="457200" lvl="1" indent="0">
              <a:buNone/>
            </a:pPr>
            <a:r>
              <a:rPr lang="en-US" sz="2000" dirty="0">
                <a:latin typeface="Times New Roman" panose="02020603050405020304" pitchFamily="18" charset="0"/>
                <a:cs typeface="Times New Roman" panose="02020603050405020304" pitchFamily="18" charset="0"/>
              </a:rPr>
              <a:t>      note in your </a:t>
            </a:r>
            <a:r>
              <a:rPr lang="en-US" sz="2000" dirty="0" err="1">
                <a:latin typeface="Times New Roman" panose="02020603050405020304" pitchFamily="18" charset="0"/>
                <a:cs typeface="Times New Roman" panose="02020603050405020304" pitchFamily="18" charset="0"/>
              </a:rPr>
              <a:t>eDoc</a:t>
            </a:r>
            <a:r>
              <a:rPr lang="en-US" sz="2000" dirty="0">
                <a:latin typeface="Times New Roman" panose="02020603050405020304" pitchFamily="18" charset="0"/>
                <a:cs typeface="Times New Roman" panose="02020603050405020304" pitchFamily="18" charset="0"/>
              </a:rPr>
              <a:t>.</a:t>
            </a:r>
          </a:p>
          <a:p>
            <a:pPr marL="457200" lvl="1" indent="0">
              <a:buNone/>
            </a:pPr>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12" name="Picture 11" descr="Received stamp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656" y="3465046"/>
            <a:ext cx="2445327" cy="889676"/>
          </a:xfrm>
          <a:prstGeom prst="rect">
            <a:avLst/>
          </a:prstGeom>
        </p:spPr>
      </p:pic>
      <p:sp>
        <p:nvSpPr>
          <p:cNvPr id="7" name="TextBox 6"/>
          <p:cNvSpPr txBox="1"/>
          <p:nvPr/>
        </p:nvSpPr>
        <p:spPr>
          <a:xfrm>
            <a:off x="448887" y="4459173"/>
            <a:ext cx="8046720"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panose="02020603050405020304" pitchFamily="18" charset="0"/>
                <a:cs typeface="Times" panose="02020603050405020304" pitchFamily="18" charset="0"/>
              </a:rPr>
              <a:t>CR or AD </a:t>
            </a:r>
            <a:r>
              <a:rPr lang="en-US" dirty="0" err="1">
                <a:latin typeface="Times" panose="02020603050405020304" pitchFamily="18" charset="0"/>
                <a:cs typeface="Times" panose="02020603050405020304" pitchFamily="18" charset="0"/>
              </a:rPr>
              <a:t>eDoc</a:t>
            </a:r>
            <a:r>
              <a:rPr lang="en-US" dirty="0">
                <a:latin typeface="Times" panose="02020603050405020304" pitchFamily="18" charset="0"/>
                <a:cs typeface="Times" panose="02020603050405020304" pitchFamily="18" charset="0"/>
              </a:rPr>
              <a:t> must be submitted in KFS every day that funds are received</a:t>
            </a:r>
          </a:p>
        </p:txBody>
      </p:sp>
    </p:spTree>
    <p:extLst>
      <p:ext uri="{BB962C8B-B14F-4D97-AF65-F5344CB8AC3E}">
        <p14:creationId xmlns:p14="http://schemas.microsoft.com/office/powerpoint/2010/main" val="7657900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982" y="274638"/>
            <a:ext cx="7065818" cy="1143000"/>
          </a:xfrm>
        </p:spPr>
        <p:txBody>
          <a:bodyPr>
            <a:normAutofit/>
          </a:bodyPr>
          <a:lstStyle/>
          <a:p>
            <a:pPr algn="l"/>
            <a:r>
              <a:rPr lang="en-US" dirty="0">
                <a:latin typeface="Times New Roman" panose="02020603050405020304" pitchFamily="18" charset="0"/>
                <a:cs typeface="Times New Roman" panose="02020603050405020304" pitchFamily="18" charset="0"/>
              </a:rPr>
              <a:t>Documentation Retention</a:t>
            </a:r>
          </a:p>
        </p:txBody>
      </p:sp>
      <p:sp>
        <p:nvSpPr>
          <p:cNvPr id="3" name="Content Placeholder 2"/>
          <p:cNvSpPr>
            <a:spLocks noGrp="1"/>
          </p:cNvSpPr>
          <p:nvPr>
            <p:ph idx="1"/>
          </p:nvPr>
        </p:nvSpPr>
        <p:spPr>
          <a:xfrm>
            <a:off x="457200" y="1312102"/>
            <a:ext cx="8229600" cy="4525963"/>
          </a:xfrm>
        </p:spPr>
        <p:txBody>
          <a:bodyPr>
            <a:normAutofit fontScale="40000" lnSpcReduction="20000"/>
          </a:bodyPr>
          <a:lstStyle/>
          <a:p>
            <a:r>
              <a:rPr lang="en-US" sz="5000" dirty="0">
                <a:latin typeface="Times New Roman" panose="02020603050405020304" pitchFamily="18" charset="0"/>
                <a:cs typeface="Times New Roman" panose="02020603050405020304" pitchFamily="18" charset="0"/>
              </a:rPr>
              <a:t>All fiscal documentation is subject to the Municipal Records Retention Schedule M3 which states that certain documentation must be kept for a certain number of years (specified in the schedule) or until audited.</a:t>
            </a:r>
          </a:p>
          <a:p>
            <a:r>
              <a:rPr lang="en-US" sz="5000" dirty="0">
                <a:latin typeface="Times New Roman" panose="02020603050405020304" pitchFamily="18" charset="0"/>
                <a:cs typeface="Times New Roman" panose="02020603050405020304" pitchFamily="18" charset="0"/>
              </a:rPr>
              <a:t>Documentation subject to retention policies includes, but is not limited to:</a:t>
            </a:r>
          </a:p>
          <a:p>
            <a:pPr lvl="1"/>
            <a:r>
              <a:rPr lang="en-US" sz="4000" dirty="0">
                <a:latin typeface="Times New Roman" panose="02020603050405020304" pitchFamily="18" charset="0"/>
                <a:cs typeface="Times New Roman" panose="02020603050405020304" pitchFamily="18" charset="0"/>
              </a:rPr>
              <a:t>Paper bills or invoices</a:t>
            </a:r>
          </a:p>
          <a:p>
            <a:pPr lvl="1"/>
            <a:r>
              <a:rPr lang="en-US" sz="4000" dirty="0">
                <a:latin typeface="Times New Roman" panose="02020603050405020304" pitchFamily="18" charset="0"/>
                <a:cs typeface="Times New Roman" panose="02020603050405020304" pitchFamily="18" charset="0"/>
              </a:rPr>
              <a:t>Daily payment logs</a:t>
            </a:r>
          </a:p>
          <a:p>
            <a:pPr lvl="1"/>
            <a:r>
              <a:rPr lang="en-US" sz="4000" dirty="0">
                <a:latin typeface="Times New Roman" panose="02020603050405020304" pitchFamily="18" charset="0"/>
                <a:cs typeface="Times New Roman" panose="02020603050405020304" pitchFamily="18" charset="0"/>
              </a:rPr>
              <a:t>Customer receipts</a:t>
            </a:r>
          </a:p>
          <a:p>
            <a:pPr lvl="1"/>
            <a:r>
              <a:rPr lang="en-US" sz="4000" dirty="0">
                <a:latin typeface="Times New Roman" panose="02020603050405020304" pitchFamily="18" charset="0"/>
                <a:cs typeface="Times New Roman" panose="02020603050405020304" pitchFamily="18" charset="0"/>
              </a:rPr>
              <a:t>Deposit receipts from Bank of America</a:t>
            </a:r>
            <a:endParaRPr lang="en-US" sz="5000" dirty="0">
              <a:latin typeface="Times New Roman" panose="02020603050405020304" pitchFamily="18" charset="0"/>
              <a:cs typeface="Times New Roman" panose="02020603050405020304" pitchFamily="18" charset="0"/>
            </a:endParaRPr>
          </a:p>
          <a:p>
            <a:r>
              <a:rPr lang="en-US" sz="5000" dirty="0">
                <a:latin typeface="Times New Roman" panose="02020603050405020304" pitchFamily="18" charset="0"/>
                <a:cs typeface="Times New Roman" panose="02020603050405020304" pitchFamily="18" charset="0"/>
              </a:rPr>
              <a:t>When documentation is ready to be destroyed, form RC-108 must be filled out and submitted to Betsy Pittman, the University Archivist, for proper approval</a:t>
            </a:r>
          </a:p>
          <a:p>
            <a:r>
              <a:rPr lang="en-US" sz="5000" dirty="0">
                <a:latin typeface="Times New Roman" panose="02020603050405020304" pitchFamily="18" charset="0"/>
                <a:cs typeface="Times New Roman" panose="02020603050405020304" pitchFamily="18" charset="0"/>
              </a:rPr>
              <a:t>It is your responsibility to store and safeguard your financial documents for the required number of years, and to obtain the proper permission to destroy it.</a:t>
            </a:r>
          </a:p>
          <a:p>
            <a:r>
              <a:rPr lang="en-US" sz="5000" dirty="0">
                <a:latin typeface="Times New Roman" panose="02020603050405020304" pitchFamily="18" charset="0"/>
                <a:cs typeface="Times New Roman" panose="02020603050405020304" pitchFamily="18" charset="0"/>
              </a:rPr>
              <a:t>For additional information regarding record retention when using KFS, please visit: </a:t>
            </a:r>
            <a:r>
              <a:rPr lang="en-US" sz="5000" dirty="0">
                <a:latin typeface="Times New Roman" panose="02020603050405020304" pitchFamily="18" charset="0"/>
                <a:cs typeface="Times New Roman" panose="02020603050405020304" pitchFamily="18" charset="0"/>
                <a:hlinkClick r:id="rId2"/>
              </a:rPr>
              <a:t>http://accountspayable.uconn.edu/important-information-regarding-record-retention-when-using-kfs</a:t>
            </a:r>
            <a:r>
              <a:rPr lang="en-US" sz="4500" dirty="0">
                <a:latin typeface="Times New Roman" panose="02020603050405020304" pitchFamily="18" charset="0"/>
                <a:cs typeface="Times New Roman" panose="02020603050405020304" pitchFamily="18" charset="0"/>
                <a:hlinkClick r:id="rId2"/>
              </a:rPr>
              <a:t>/</a:t>
            </a:r>
            <a:endParaRPr lang="en-US" sz="45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080525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06" y="274956"/>
            <a:ext cx="8229600" cy="1143000"/>
          </a:xfrm>
        </p:spPr>
        <p:txBody>
          <a:bodyPr>
            <a:normAutofit/>
          </a:bodyPr>
          <a:lstStyle/>
          <a:p>
            <a:r>
              <a:rPr lang="en-US" sz="4800" dirty="0">
                <a:latin typeface="Times New Roman" panose="02020603050405020304" pitchFamily="18" charset="0"/>
                <a:cs typeface="Times New Roman" panose="02020603050405020304" pitchFamily="18" charset="0"/>
              </a:rPr>
              <a:t>Invoicing</a:t>
            </a:r>
          </a:p>
        </p:txBody>
      </p:sp>
      <p:sp>
        <p:nvSpPr>
          <p:cNvPr id="3" name="Content Placeholder 2"/>
          <p:cNvSpPr>
            <a:spLocks noGrp="1"/>
          </p:cNvSpPr>
          <p:nvPr>
            <p:ph idx="1"/>
          </p:nvPr>
        </p:nvSpPr>
        <p:spPr>
          <a:xfrm>
            <a:off x="457200" y="2052429"/>
            <a:ext cx="8229600" cy="4525963"/>
          </a:xfrm>
        </p:spPr>
        <p:txBody>
          <a:bodyPr>
            <a:normAutofit/>
          </a:bodyPr>
          <a:lstStyle/>
          <a:p>
            <a:r>
              <a:rPr lang="en-US" sz="2800" dirty="0">
                <a:latin typeface="Times New Roman" panose="02020603050405020304" pitchFamily="18" charset="0"/>
                <a:cs typeface="Times New Roman" panose="02020603050405020304" pitchFamily="18" charset="0"/>
              </a:rPr>
              <a:t>Invoicing in KFS is preferred  and recommended when billing vendors.</a:t>
            </a:r>
          </a:p>
          <a:p>
            <a:pPr lvl="1"/>
            <a:r>
              <a:rPr lang="en-US" sz="2400" dirty="0">
                <a:latin typeface="Times New Roman" panose="02020603050405020304" pitchFamily="18" charset="0"/>
                <a:cs typeface="Times New Roman" panose="02020603050405020304" pitchFamily="18" charset="0"/>
              </a:rPr>
              <a:t>This eliminates payments being sent directly to departments</a:t>
            </a:r>
          </a:p>
          <a:p>
            <a:pPr lvl="1"/>
            <a:r>
              <a:rPr lang="en-US" sz="2400" dirty="0">
                <a:latin typeface="Times New Roman" panose="02020603050405020304" pitchFamily="18" charset="0"/>
                <a:cs typeface="Times New Roman" panose="02020603050405020304" pitchFamily="18" charset="0"/>
              </a:rPr>
              <a:t>For detailed descriptions on creating customers and invoicing in KFS please see </a:t>
            </a:r>
            <a:r>
              <a:rPr lang="en-US" sz="2400" dirty="0">
                <a:latin typeface="Times New Roman" panose="02020603050405020304" pitchFamily="18" charset="0"/>
                <a:cs typeface="Times New Roman" panose="02020603050405020304" pitchFamily="18" charset="0"/>
                <a:hlinkClick r:id="rId2"/>
              </a:rPr>
              <a:t>Procedure Guide for A/R invoicing</a:t>
            </a:r>
            <a:endParaRPr lang="en-US" sz="2400" dirty="0">
              <a:latin typeface="Times New Roman" panose="02020603050405020304" pitchFamily="18" charset="0"/>
              <a:cs typeface="Times New Roman" panose="02020603050405020304" pitchFamily="18" charset="0"/>
            </a:endParaRPr>
          </a:p>
          <a:p>
            <a:pPr marL="457200" lvl="1" indent="0">
              <a:buNone/>
            </a:pP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1" y="427848"/>
            <a:ext cx="1785156" cy="1240970"/>
          </a:xfrm>
          <a:prstGeom prst="rect">
            <a:avLst/>
          </a:prstGeom>
        </p:spPr>
      </p:pic>
    </p:spTree>
    <p:extLst>
      <p:ext uri="{BB962C8B-B14F-4D97-AF65-F5344CB8AC3E}">
        <p14:creationId xmlns:p14="http://schemas.microsoft.com/office/powerpoint/2010/main" val="2764066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837" y="266643"/>
            <a:ext cx="7182196" cy="1143000"/>
          </a:xfrm>
        </p:spPr>
        <p:txBody>
          <a:bodyPr>
            <a:normAutofit/>
          </a:bodyPr>
          <a:lstStyle/>
          <a:p>
            <a:r>
              <a:rPr lang="en-US" sz="3600" dirty="0">
                <a:latin typeface="Times New Roman" panose="02020603050405020304" pitchFamily="18" charset="0"/>
                <a:cs typeface="Times New Roman" panose="02020603050405020304" pitchFamily="18" charset="0"/>
              </a:rPr>
              <a:t>What Type of </a:t>
            </a:r>
            <a:r>
              <a:rPr lang="en-US" sz="3600" dirty="0" err="1">
                <a:latin typeface="Times New Roman" panose="02020603050405020304" pitchFamily="18" charset="0"/>
                <a:cs typeface="Times New Roman" panose="02020603050405020304" pitchFamily="18" charset="0"/>
              </a:rPr>
              <a:t>eDoc</a:t>
            </a:r>
            <a:r>
              <a:rPr lang="en-US" sz="3600" dirty="0">
                <a:latin typeface="Times New Roman" panose="02020603050405020304" pitchFamily="18" charset="0"/>
                <a:cs typeface="Times New Roman" panose="02020603050405020304" pitchFamily="18" charset="0"/>
              </a:rPr>
              <a:t> Should I Submit?</a:t>
            </a:r>
          </a:p>
        </p:txBody>
      </p:sp>
      <p:sp>
        <p:nvSpPr>
          <p:cNvPr id="3" name="Content Placeholder 2"/>
          <p:cNvSpPr>
            <a:spLocks noGrp="1"/>
          </p:cNvSpPr>
          <p:nvPr>
            <p:ph idx="1"/>
          </p:nvPr>
        </p:nvSpPr>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Cash Receipts (CR) </a:t>
            </a:r>
            <a:r>
              <a:rPr lang="en-US" dirty="0" err="1">
                <a:latin typeface="Times New Roman" panose="02020603050405020304" pitchFamily="18" charset="0"/>
                <a:cs typeface="Times New Roman" panose="02020603050405020304" pitchFamily="18" charset="0"/>
              </a:rPr>
              <a:t>eDocs</a:t>
            </a:r>
            <a:r>
              <a:rPr lang="en-US" dirty="0">
                <a:latin typeface="Times New Roman" panose="02020603050405020304" pitchFamily="18" charset="0"/>
                <a:cs typeface="Times New Roman" panose="02020603050405020304" pitchFamily="18" charset="0"/>
              </a:rPr>
              <a:t> are used when cash and/or checks are brought to Cash Operations for deposit.  </a:t>
            </a:r>
          </a:p>
          <a:p>
            <a:pPr lvl="1"/>
            <a:r>
              <a:rPr lang="en-US" sz="2600" dirty="0">
                <a:latin typeface="Times New Roman" panose="02020603050405020304" pitchFamily="18" charset="0"/>
                <a:cs typeface="Times New Roman" panose="02020603050405020304" pitchFamily="18" charset="0"/>
              </a:rPr>
              <a:t>Cash and check received the same day can be recorded together on one CR.</a:t>
            </a:r>
          </a:p>
          <a:p>
            <a:pPr marL="457200" lvl="1" indent="0">
              <a:buNone/>
            </a:pPr>
            <a:endParaRPr lang="en-US" sz="2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Advance Deposit (AD) </a:t>
            </a:r>
            <a:r>
              <a:rPr lang="en-US" dirty="0" err="1">
                <a:latin typeface="Times New Roman" panose="02020603050405020304" pitchFamily="18" charset="0"/>
                <a:cs typeface="Times New Roman" panose="02020603050405020304" pitchFamily="18" charset="0"/>
              </a:rPr>
              <a:t>eDocs</a:t>
            </a:r>
            <a:r>
              <a:rPr lang="en-US" dirty="0">
                <a:latin typeface="Times New Roman" panose="02020603050405020304" pitchFamily="18" charset="0"/>
                <a:cs typeface="Times New Roman" panose="02020603050405020304" pitchFamily="18" charset="0"/>
              </a:rPr>
              <a:t> are used when funds are credited directly to Bank of America and do not come through Cash Operations. </a:t>
            </a:r>
          </a:p>
          <a:p>
            <a:pPr lvl="1"/>
            <a:r>
              <a:rPr lang="en-US" sz="2600" dirty="0">
                <a:latin typeface="Times New Roman" panose="02020603050405020304" pitchFamily="18" charset="0"/>
                <a:cs typeface="Times New Roman" panose="02020603050405020304" pitchFamily="18" charset="0"/>
              </a:rPr>
              <a:t>This includes: RDS check deposits, Regional campuses and other off-campus locations, Dunbar Cash Vault deposits, Wire/ACH payments</a:t>
            </a:r>
          </a:p>
          <a:p>
            <a:pPr lvl="1"/>
            <a:r>
              <a:rPr lang="en-US" sz="2600" dirty="0">
                <a:latin typeface="Times New Roman" panose="02020603050405020304" pitchFamily="18" charset="0"/>
                <a:cs typeface="Times New Roman" panose="02020603050405020304" pitchFamily="18" charset="0"/>
              </a:rPr>
              <a:t>Cash and check received the same day can be recorded together on one AD but each currency amount must be listed separately on the Advance Deposit tab</a:t>
            </a:r>
          </a:p>
          <a:p>
            <a:pPr marL="457200" lvl="1" indent="0">
              <a:buNone/>
            </a:pPr>
            <a:endParaRPr lang="en-US" sz="2600" dirty="0">
              <a:latin typeface="Times New Roman" panose="02020603050405020304" pitchFamily="18" charset="0"/>
              <a:cs typeface="Times New Roman" panose="02020603050405020304" pitchFamily="18" charset="0"/>
            </a:endParaRPr>
          </a:p>
          <a:p>
            <a:r>
              <a:rPr lang="en-US" b="1" u="sng" dirty="0">
                <a:latin typeface="Times New Roman" panose="02020603050405020304" pitchFamily="18" charset="0"/>
                <a:cs typeface="Times New Roman" panose="02020603050405020304" pitchFamily="18" charset="0"/>
              </a:rPr>
              <a:t>Note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Documentation agreeing to the deposit total must be attached to each </a:t>
            </a:r>
            <a:r>
              <a:rPr lang="en-US" dirty="0" err="1">
                <a:latin typeface="Times New Roman" panose="02020603050405020304" pitchFamily="18" charset="0"/>
                <a:cs typeface="Times New Roman" panose="02020603050405020304" pitchFamily="18" charset="0"/>
              </a:rPr>
              <a:t>eDoc</a:t>
            </a:r>
            <a:r>
              <a:rPr lang="en-US" dirty="0">
                <a:latin typeface="Times New Roman" panose="02020603050405020304" pitchFamily="18" charset="0"/>
                <a:cs typeface="Times New Roman" panose="02020603050405020304" pitchFamily="18" charset="0"/>
              </a:rPr>
              <a:t>, regardless if you use CR or AD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8753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229600" cy="1143000"/>
          </a:xfrm>
        </p:spPr>
        <p:txBody>
          <a:bodyPr/>
          <a:lstStyle/>
          <a:p>
            <a:r>
              <a:rPr lang="en-US" dirty="0">
                <a:latin typeface="Times New Roman" panose="02020603050405020304" pitchFamily="18" charset="0"/>
                <a:cs typeface="Times New Roman" panose="02020603050405020304" pitchFamily="18" charset="0"/>
              </a:rPr>
              <a:t>Initiating the </a:t>
            </a:r>
            <a:r>
              <a:rPr lang="en-US" dirty="0" err="1">
                <a:latin typeface="Times New Roman" panose="02020603050405020304" pitchFamily="18" charset="0"/>
                <a:cs typeface="Times New Roman" panose="02020603050405020304" pitchFamily="18" charset="0"/>
              </a:rPr>
              <a:t>eDoc</a:t>
            </a:r>
            <a:r>
              <a:rPr lang="en-US" dirty="0">
                <a:latin typeface="Times New Roman" panose="02020603050405020304" pitchFamily="18" charset="0"/>
                <a:cs typeface="Times New Roman" panose="02020603050405020304" pitchFamily="18" charset="0"/>
              </a:rPr>
              <a:t> -  CR</a:t>
            </a:r>
          </a:p>
        </p:txBody>
      </p:sp>
      <p:sp>
        <p:nvSpPr>
          <p:cNvPr id="5" name="TextBox 1"/>
          <p:cNvSpPr txBox="1">
            <a:spLocks/>
          </p:cNvSpPr>
          <p:nvPr/>
        </p:nvSpPr>
        <p:spPr bwMode="auto">
          <a:xfrm>
            <a:off x="1412081" y="1788636"/>
            <a:ext cx="2552700" cy="1333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To create a Cash Receipt:</a:t>
            </a:r>
            <a:endParaRPr kumimoji="0" lang="en-US" altLang="en-US" sz="1000" b="0"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altLang="en-US" sz="1400" b="1"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Main Menu Tab</a:t>
            </a:r>
            <a:endParaRPr kumimoji="0" lang="en-US" altLang="en-US" sz="1000" b="0"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altLang="en-US" sz="14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Transactions</a:t>
            </a:r>
            <a:endParaRPr kumimoji="0" lang="en-US" altLang="en-US" sz="1000" b="0"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altLang="en-US" sz="14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Financial Processing</a:t>
            </a:r>
            <a:endParaRPr kumimoji="0" lang="en-US" altLang="en-US" sz="1000" b="0"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altLang="en-US" sz="14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Cash Receipt</a:t>
            </a:r>
            <a:endParaRPr kumimoji="0" lang="en-US" altLang="en-US" sz="14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endParaRPr>
          </a:p>
        </p:txBody>
      </p:sp>
      <p:pic>
        <p:nvPicPr>
          <p:cNvPr id="4" name="Picture 29706" descr="Screenshot of menu in KF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0826" y="1788636"/>
            <a:ext cx="2286000" cy="39052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C183D7F6-B498-43B3-948B-1728B52AA6E4}">
                <adec:decorative xmlns:adec="http://schemas.microsoft.com/office/drawing/2017/decorative" val="1"/>
              </a:ext>
            </a:extLst>
          </p:cNvPr>
          <p:cNvCxnSpPr/>
          <p:nvPr/>
        </p:nvCxnSpPr>
        <p:spPr>
          <a:xfrm>
            <a:off x="3864206" y="2963860"/>
            <a:ext cx="933450" cy="1238251"/>
          </a:xfrm>
          <a:prstGeom prst="straightConnector1">
            <a:avLst/>
          </a:prstGeom>
          <a:ln w="8255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3908" y="3929178"/>
            <a:ext cx="2030013" cy="1581828"/>
          </a:xfrm>
          <a:prstGeom prst="rect">
            <a:avLst/>
          </a:prstGeom>
        </p:spPr>
      </p:pic>
    </p:spTree>
    <p:extLst>
      <p:ext uri="{BB962C8B-B14F-4D97-AF65-F5344CB8AC3E}">
        <p14:creationId xmlns:p14="http://schemas.microsoft.com/office/powerpoint/2010/main" val="1882416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0525" y="274638"/>
            <a:ext cx="8229600" cy="857476"/>
          </a:xfrm>
        </p:spPr>
        <p:txBody>
          <a:bodyPr/>
          <a:lstStyle/>
          <a:p>
            <a:r>
              <a:rPr lang="en-US" dirty="0">
                <a:latin typeface="Times New Roman" panose="02020603050405020304" pitchFamily="18" charset="0"/>
                <a:cs typeface="Times New Roman" panose="02020603050405020304" pitchFamily="18" charset="0"/>
              </a:rPr>
              <a:t>Methods of Receipt</a:t>
            </a:r>
            <a:endParaRPr lang="en-US" altLang="en-US" sz="4400" dirty="0">
              <a:latin typeface="Times New Roman" pitchFamily="18" charset="0"/>
              <a:cs typeface="Times New Roman" pitchFamily="18" charset="0"/>
            </a:endParaRPr>
          </a:p>
        </p:txBody>
      </p:sp>
      <p:sp>
        <p:nvSpPr>
          <p:cNvPr id="4099" name="Rectangle 3"/>
          <p:cNvSpPr>
            <a:spLocks noGrp="1" noChangeArrowheads="1"/>
          </p:cNvSpPr>
          <p:nvPr>
            <p:ph idx="1"/>
          </p:nvPr>
        </p:nvSpPr>
        <p:spPr>
          <a:xfrm>
            <a:off x="295564" y="1311430"/>
            <a:ext cx="8557491" cy="4537166"/>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Payments may be received by your department in a variety of ways and in various forms. </a:t>
            </a:r>
          </a:p>
          <a:p>
            <a:pPr marL="0" indent="0">
              <a:buNone/>
            </a:pPr>
            <a:r>
              <a:rPr lang="en-US" sz="2400" dirty="0">
                <a:latin typeface="Times New Roman" panose="02020603050405020304" pitchFamily="18" charset="0"/>
                <a:cs typeface="Times New Roman" panose="02020603050405020304" pitchFamily="18" charset="0"/>
              </a:rPr>
              <a:t>	- In person</a:t>
            </a:r>
          </a:p>
          <a:p>
            <a:pPr lvl="2"/>
            <a:r>
              <a:rPr lang="en-US" sz="2000" dirty="0">
                <a:latin typeface="Times New Roman" panose="02020603050405020304" pitchFamily="18" charset="0"/>
                <a:cs typeface="Times New Roman" panose="02020603050405020304" pitchFamily="18" charset="0"/>
              </a:rPr>
              <a:t>Cash and coin</a:t>
            </a:r>
          </a:p>
          <a:p>
            <a:pPr lvl="2"/>
            <a:r>
              <a:rPr lang="en-US" sz="2000" dirty="0">
                <a:latin typeface="Times New Roman" panose="02020603050405020304" pitchFamily="18" charset="0"/>
                <a:cs typeface="Times New Roman" panose="02020603050405020304" pitchFamily="18" charset="0"/>
              </a:rPr>
              <a:t>Checks and money orders</a:t>
            </a:r>
          </a:p>
          <a:p>
            <a:pPr lvl="2"/>
            <a:r>
              <a:rPr lang="en-US" sz="2000" dirty="0">
                <a:latin typeface="Times New Roman" panose="02020603050405020304" pitchFamily="18" charset="0"/>
                <a:cs typeface="Times New Roman" panose="02020603050405020304" pitchFamily="18" charset="0"/>
              </a:rPr>
              <a:t>Credit cards by merchant account holders only</a:t>
            </a:r>
          </a:p>
          <a:p>
            <a:pPr lvl="1"/>
            <a:r>
              <a:rPr lang="en-US" sz="2400" dirty="0">
                <a:latin typeface="Times New Roman" panose="02020603050405020304" pitchFamily="18" charset="0"/>
                <a:cs typeface="Times New Roman" panose="02020603050405020304" pitchFamily="18" charset="0"/>
              </a:rPr>
              <a:t>Mail</a:t>
            </a:r>
          </a:p>
          <a:p>
            <a:pPr lvl="2"/>
            <a:r>
              <a:rPr lang="en-US" sz="2000" dirty="0">
                <a:latin typeface="Times New Roman" panose="02020603050405020304" pitchFamily="18" charset="0"/>
                <a:cs typeface="Times New Roman" panose="02020603050405020304" pitchFamily="18" charset="0"/>
              </a:rPr>
              <a:t>Checks and money orders</a:t>
            </a:r>
          </a:p>
          <a:p>
            <a:pPr lvl="2"/>
            <a:r>
              <a:rPr lang="en-US" sz="2000" dirty="0">
                <a:latin typeface="Times New Roman" panose="02020603050405020304" pitchFamily="18" charset="0"/>
                <a:cs typeface="Times New Roman" panose="02020603050405020304" pitchFamily="18" charset="0"/>
              </a:rPr>
              <a:t>Never cash</a:t>
            </a:r>
          </a:p>
          <a:p>
            <a:pPr marL="914400" lvl="2" indent="0">
              <a:buNone/>
            </a:pPr>
            <a:endParaRPr lang="en-US" sz="2000" dirty="0">
              <a:latin typeface="Times New Roman" panose="02020603050405020304" pitchFamily="18" charset="0"/>
              <a:cs typeface="Times New Roman" panose="02020603050405020304" pitchFamily="18" charset="0"/>
            </a:endParaRPr>
          </a:p>
          <a:p>
            <a:pPr marL="914400" lvl="2" indent="0">
              <a:buNone/>
            </a:pPr>
            <a:endParaRPr lang="en-US" sz="2000" dirty="0">
              <a:latin typeface="Times New Roman" panose="02020603050405020304" pitchFamily="18" charset="0"/>
              <a:cs typeface="Times New Roman" panose="02020603050405020304" pitchFamily="18" charset="0"/>
            </a:endParaRPr>
          </a:p>
          <a:p>
            <a:pPr marL="0" indent="0" eaLnBrk="1" hangingPunct="1">
              <a:buNone/>
            </a:pPr>
            <a:endParaRPr lang="en-US" altLang="en-US" sz="2800" dirty="0">
              <a:latin typeface="Times New Roman" pitchFamily="18" charset="0"/>
              <a:cs typeface="Times New Roman" pitchFamily="18" charset="0"/>
            </a:endParaRPr>
          </a:p>
        </p:txBody>
      </p:sp>
      <p:sp>
        <p:nvSpPr>
          <p:cNvPr id="4100" name="Slide Number Placeholder 1">
            <a:extLst>
              <a:ext uri="{C183D7F6-B498-43B3-948B-1728B52AA6E4}">
                <adec:decorative xmlns:adec="http://schemas.microsoft.com/office/drawing/2017/decorative" val="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3CA0DBF2-0C09-4C8D-A6A7-DD114A2E5AC2}" type="slidenum">
              <a:rPr lang="en-US" altLang="en-US" sz="1400" smtClean="0">
                <a:latin typeface="Times New Roman" pitchFamily="18" charset="0"/>
                <a:cs typeface="Times New Roman" pitchFamily="18" charset="0"/>
              </a:rPr>
              <a:pPr>
                <a:spcBef>
                  <a:spcPct val="0"/>
                </a:spcBef>
                <a:buClrTx/>
                <a:buSzTx/>
                <a:buFontTx/>
                <a:buNone/>
              </a:pPr>
              <a:t>2</a:t>
            </a:fld>
            <a:endParaRPr lang="en-US" altLang="en-US" sz="1400">
              <a:latin typeface="Times New Roman" pitchFamily="18" charset="0"/>
              <a:cs typeface="Times New Roman" pitchFamily="18" charset="0"/>
            </a:endParaRPr>
          </a:p>
        </p:txBody>
      </p:sp>
      <p:pic>
        <p:nvPicPr>
          <p:cNvPr id="5" name="Picture 4" descr="Methods of receipt cartoon."/>
          <p:cNvPicPr>
            <a:picLocks noChangeAspect="1"/>
          </p:cNvPicPr>
          <p:nvPr/>
        </p:nvPicPr>
        <p:blipFill>
          <a:blip r:embed="rId2"/>
          <a:stretch>
            <a:fillRect/>
          </a:stretch>
        </p:blipFill>
        <p:spPr>
          <a:xfrm>
            <a:off x="5198865" y="3895724"/>
            <a:ext cx="3297435" cy="1956435"/>
          </a:xfrm>
          <a:prstGeom prst="rect">
            <a:avLst/>
          </a:prstGeom>
        </p:spPr>
      </p:pic>
    </p:spTree>
    <p:extLst>
      <p:ext uri="{BB962C8B-B14F-4D97-AF65-F5344CB8AC3E}">
        <p14:creationId xmlns:p14="http://schemas.microsoft.com/office/powerpoint/2010/main" val="41825540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14092-689E-0681-CE17-1FC48EDAB755}"/>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Cash Receipt</a:t>
            </a:r>
          </a:p>
        </p:txBody>
      </p:sp>
      <p:pic>
        <p:nvPicPr>
          <p:cNvPr id="9" name="Picture 8" descr="Screenshot of how to enter Csah Receipt in KFS."/>
          <p:cNvPicPr>
            <a:picLocks noChangeAspect="1"/>
          </p:cNvPicPr>
          <p:nvPr/>
        </p:nvPicPr>
        <p:blipFill>
          <a:blip r:embed="rId2"/>
          <a:stretch>
            <a:fillRect/>
          </a:stretch>
        </p:blipFill>
        <p:spPr>
          <a:xfrm>
            <a:off x="698269" y="153971"/>
            <a:ext cx="7968694" cy="5598437"/>
          </a:xfrm>
          <a:prstGeom prst="rect">
            <a:avLst/>
          </a:prstGeom>
        </p:spPr>
      </p:pic>
    </p:spTree>
    <p:extLst>
      <p:ext uri="{BB962C8B-B14F-4D97-AF65-F5344CB8AC3E}">
        <p14:creationId xmlns:p14="http://schemas.microsoft.com/office/powerpoint/2010/main" val="24408430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9655E9-1A52-5A57-B4A5-7C8523B60894}"/>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Cash Receipt Currency</a:t>
            </a:r>
          </a:p>
        </p:txBody>
      </p:sp>
      <p:pic>
        <p:nvPicPr>
          <p:cNvPr id="2" name="Picture 1" descr="Screenshot of tender for entering Cash Receipt eDoc in KFS."/>
          <p:cNvPicPr>
            <a:picLocks noChangeAspect="1"/>
          </p:cNvPicPr>
          <p:nvPr/>
        </p:nvPicPr>
        <p:blipFill>
          <a:blip r:embed="rId2"/>
          <a:stretch>
            <a:fillRect/>
          </a:stretch>
        </p:blipFill>
        <p:spPr>
          <a:xfrm>
            <a:off x="62679" y="972159"/>
            <a:ext cx="9081321" cy="4622306"/>
          </a:xfrm>
          <a:prstGeom prst="rect">
            <a:avLst/>
          </a:prstGeom>
        </p:spPr>
      </p:pic>
    </p:spTree>
    <p:extLst>
      <p:ext uri="{BB962C8B-B14F-4D97-AF65-F5344CB8AC3E}">
        <p14:creationId xmlns:p14="http://schemas.microsoft.com/office/powerpoint/2010/main" val="40802348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CABC29-89CB-9D47-3DB2-01BCB1C1B809}"/>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Cash Receipt Currency (2)</a:t>
            </a:r>
          </a:p>
        </p:txBody>
      </p:sp>
      <p:pic>
        <p:nvPicPr>
          <p:cNvPr id="2" name="Picture 1" descr="Screenshot showing accounting lines for Cash Receipt eDoc in KFS."/>
          <p:cNvPicPr>
            <a:picLocks noChangeAspect="1"/>
          </p:cNvPicPr>
          <p:nvPr/>
        </p:nvPicPr>
        <p:blipFill>
          <a:blip r:embed="rId2"/>
          <a:stretch>
            <a:fillRect/>
          </a:stretch>
        </p:blipFill>
        <p:spPr>
          <a:xfrm>
            <a:off x="831273" y="157941"/>
            <a:ext cx="7614458" cy="5693025"/>
          </a:xfrm>
          <a:prstGeom prst="rect">
            <a:avLst/>
          </a:prstGeom>
        </p:spPr>
      </p:pic>
    </p:spTree>
    <p:extLst>
      <p:ext uri="{BB962C8B-B14F-4D97-AF65-F5344CB8AC3E}">
        <p14:creationId xmlns:p14="http://schemas.microsoft.com/office/powerpoint/2010/main" val="18086813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D11F-9847-DFD6-499E-8176534E674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Cash Receipt Reconciliation</a:t>
            </a:r>
          </a:p>
        </p:txBody>
      </p:sp>
      <p:pic>
        <p:nvPicPr>
          <p:cNvPr id="6" name="Picture 5" descr="Screenshot showing reconciliation details for Cash Receipt eDoc in KFS."/>
          <p:cNvPicPr>
            <a:picLocks noChangeAspect="1"/>
          </p:cNvPicPr>
          <p:nvPr/>
        </p:nvPicPr>
        <p:blipFill>
          <a:blip r:embed="rId2"/>
          <a:stretch>
            <a:fillRect/>
          </a:stretch>
        </p:blipFill>
        <p:spPr>
          <a:xfrm>
            <a:off x="498764" y="349134"/>
            <a:ext cx="8171411" cy="5428121"/>
          </a:xfrm>
          <a:prstGeom prst="rect">
            <a:avLst/>
          </a:prstGeom>
        </p:spPr>
      </p:pic>
    </p:spTree>
    <p:extLst>
      <p:ext uri="{BB962C8B-B14F-4D97-AF65-F5344CB8AC3E}">
        <p14:creationId xmlns:p14="http://schemas.microsoft.com/office/powerpoint/2010/main" val="36115254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30772-EDC7-8B36-D909-FED19735A52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Cash Receipt </a:t>
            </a:r>
            <a:r>
              <a:rPr lang="en-US" dirty="0" err="1"/>
              <a:t>eDoc</a:t>
            </a:r>
            <a:r>
              <a:rPr lang="en-US" dirty="0"/>
              <a:t> submitted</a:t>
            </a:r>
          </a:p>
        </p:txBody>
      </p:sp>
      <p:pic>
        <p:nvPicPr>
          <p:cNvPr id="4" name="Picture 3" descr="Screenshot from KFS showing document was successfully submitted."/>
          <p:cNvPicPr>
            <a:picLocks noChangeAspect="1"/>
          </p:cNvPicPr>
          <p:nvPr/>
        </p:nvPicPr>
        <p:blipFill>
          <a:blip r:embed="rId2"/>
          <a:stretch>
            <a:fillRect/>
          </a:stretch>
        </p:blipFill>
        <p:spPr>
          <a:xfrm>
            <a:off x="95682" y="84686"/>
            <a:ext cx="8740747" cy="2749954"/>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0848" y="3532908"/>
            <a:ext cx="2756069" cy="2020073"/>
          </a:xfrm>
          <a:prstGeom prst="rect">
            <a:avLst/>
          </a:prstGeom>
        </p:spPr>
      </p:pic>
      <p:pic>
        <p:nvPicPr>
          <p:cNvPr id="3" name="Picture 2" descr="Cash Receipt Cover Sheet template."/>
          <p:cNvPicPr>
            <a:picLocks noChangeAspect="1"/>
          </p:cNvPicPr>
          <p:nvPr/>
        </p:nvPicPr>
        <p:blipFill>
          <a:blip r:embed="rId4"/>
          <a:stretch>
            <a:fillRect/>
          </a:stretch>
        </p:blipFill>
        <p:spPr>
          <a:xfrm>
            <a:off x="5511338" y="2560320"/>
            <a:ext cx="3054839" cy="3316301"/>
          </a:xfrm>
          <a:prstGeom prst="rect">
            <a:avLst/>
          </a:prstGeom>
        </p:spPr>
      </p:pic>
    </p:spTree>
    <p:extLst>
      <p:ext uri="{BB962C8B-B14F-4D97-AF65-F5344CB8AC3E}">
        <p14:creationId xmlns:p14="http://schemas.microsoft.com/office/powerpoint/2010/main" val="40390257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idx="4294967295"/>
          </p:nvPr>
        </p:nvSpPr>
        <p:spPr>
          <a:xfrm>
            <a:off x="457200" y="274638"/>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Delivering the Deposit</a:t>
            </a:r>
          </a:p>
        </p:txBody>
      </p:sp>
      <p:sp>
        <p:nvSpPr>
          <p:cNvPr id="3" name="Content Placeholder 2"/>
          <p:cNvSpPr>
            <a:spLocks noGrp="1"/>
          </p:cNvSpPr>
          <p:nvPr>
            <p:ph idx="4294967295"/>
          </p:nvPr>
        </p:nvSpPr>
        <p:spPr>
          <a:xfrm>
            <a:off x="386800" y="1267345"/>
            <a:ext cx="8229600" cy="5116513"/>
          </a:xfrm>
        </p:spPr>
        <p:txBody>
          <a:bodyPr>
            <a:normAutofit/>
          </a:bodyPr>
          <a:lstStyle/>
          <a:p>
            <a:r>
              <a:rPr lang="en-US" sz="2400" dirty="0">
                <a:latin typeface="Times New Roman" panose="02020603050405020304" pitchFamily="18" charset="0"/>
                <a:cs typeface="Times New Roman" panose="02020603050405020304" pitchFamily="18" charset="0"/>
              </a:rPr>
              <a:t>All deposits brought to Cash Operations must be delivered in a sealed fraud-stopper bag.  These bags can be obtained from Cash Operations or you may use your own as long as they are tamper-proof.</a:t>
            </a:r>
          </a:p>
          <a:p>
            <a:endParaRPr lang="en-US" sz="2800" dirty="0"/>
          </a:p>
        </p:txBody>
      </p:sp>
      <p:pic>
        <p:nvPicPr>
          <p:cNvPr id="7" name="Picture 6" descr="Sealed fraud-stopper bag examp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3" y="3019424"/>
            <a:ext cx="2857500" cy="2824164"/>
          </a:xfrm>
          <a:prstGeom prst="rect">
            <a:avLst/>
          </a:prstGeom>
        </p:spPr>
      </p:pic>
      <p:pic>
        <p:nvPicPr>
          <p:cNvPr id="5" name="Picture 4" descr="Sealed fraud-stopper bag exampl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50" y="3019424"/>
            <a:ext cx="3124198" cy="2790825"/>
          </a:xfrm>
          <a:prstGeom prst="rect">
            <a:avLst/>
          </a:prstGeom>
        </p:spPr>
      </p:pic>
      <p:pic>
        <p:nvPicPr>
          <p:cNvPr id="6" name="Picture 5" descr="Sealed fraud-stopper ba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5925" y="3019425"/>
            <a:ext cx="2857500" cy="2857500"/>
          </a:xfrm>
          <a:prstGeom prst="rect">
            <a:avLst/>
          </a:prstGeom>
        </p:spPr>
      </p:pic>
    </p:spTree>
    <p:extLst>
      <p:ext uri="{BB962C8B-B14F-4D97-AF65-F5344CB8AC3E}">
        <p14:creationId xmlns:p14="http://schemas.microsoft.com/office/powerpoint/2010/main" val="31319275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AutoShape 172">
            <a:extLst>
              <a:ext uri="{C183D7F6-B498-43B3-948B-1728B52AA6E4}">
                <adec:decorative xmlns:adec="http://schemas.microsoft.com/office/drawing/2017/decorative" val="1"/>
              </a:ext>
            </a:extLst>
          </p:cNvPr>
          <p:cNvCxnSpPr>
            <a:cxnSpLocks noChangeShapeType="1"/>
          </p:cNvCxnSpPr>
          <p:nvPr/>
        </p:nvCxnSpPr>
        <p:spPr bwMode="auto">
          <a:xfrm flipV="1">
            <a:off x="6811645" y="19097625"/>
            <a:ext cx="0" cy="685800"/>
          </a:xfrm>
          <a:prstGeom prst="straightConnector1">
            <a:avLst/>
          </a:prstGeom>
          <a:noFill/>
          <a:ln w="38100">
            <a:solidFill>
              <a:srgbClr val="FF0000"/>
            </a:solidFill>
            <a:round/>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5" name="Title 1"/>
          <p:cNvSpPr txBox="1">
            <a:spLocks noGrp="1"/>
          </p:cNvSpPr>
          <p:nvPr>
            <p:ph type="title" idx="4294967295"/>
          </p:nvPr>
        </p:nvSpPr>
        <p:spPr>
          <a:xfrm>
            <a:off x="457200" y="274638"/>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Delivering the Deposit (2)</a:t>
            </a:r>
          </a:p>
        </p:txBody>
      </p:sp>
      <p:sp>
        <p:nvSpPr>
          <p:cNvPr id="23" name="Content Placeholder 22"/>
          <p:cNvSpPr>
            <a:spLocks noGrp="1"/>
          </p:cNvSpPr>
          <p:nvPr>
            <p:ph idx="4294967295"/>
          </p:nvPr>
        </p:nvSpPr>
        <p:spPr>
          <a:xfrm>
            <a:off x="166255" y="1426211"/>
            <a:ext cx="8686800" cy="4525962"/>
          </a:xfrm>
        </p:spPr>
        <p:txBody>
          <a:bodyPr>
            <a:normAutofit/>
          </a:bodyPr>
          <a:lstStyle/>
          <a:p>
            <a:r>
              <a:rPr lang="en-US" sz="2400" dirty="0">
                <a:latin typeface="Times New Roman" panose="02020603050405020304" pitchFamily="18" charset="0"/>
                <a:cs typeface="Times New Roman" panose="02020603050405020304" pitchFamily="18" charset="0"/>
              </a:rPr>
              <a:t>Two copies of the Cash Receipt Form, which can be found on the Bursar website, should be filled out and left </a:t>
            </a:r>
            <a:r>
              <a:rPr lang="en-US" sz="2400" i="1" dirty="0">
                <a:latin typeface="Times New Roman" panose="02020603050405020304" pitchFamily="18" charset="0"/>
                <a:cs typeface="Times New Roman" panose="02020603050405020304" pitchFamily="18" charset="0"/>
              </a:rPr>
              <a:t>outside</a:t>
            </a:r>
            <a:r>
              <a:rPr lang="en-US" sz="2400" dirty="0">
                <a:latin typeface="Times New Roman" panose="02020603050405020304" pitchFamily="18" charset="0"/>
                <a:cs typeface="Times New Roman" panose="02020603050405020304" pitchFamily="18" charset="0"/>
              </a:rPr>
              <a:t> the bag.</a:t>
            </a:r>
          </a:p>
        </p:txBody>
      </p:sp>
      <p:pic>
        <p:nvPicPr>
          <p:cNvPr id="25" name="Picture 24" descr="Example of deposit receipt when delivering cash or check to Cash Ops."/>
          <p:cNvPicPr>
            <a:picLocks noChangeAspect="1"/>
          </p:cNvPicPr>
          <p:nvPr/>
        </p:nvPicPr>
        <p:blipFill>
          <a:blip r:embed="rId2"/>
          <a:stretch>
            <a:fillRect/>
          </a:stretch>
        </p:blipFill>
        <p:spPr>
          <a:xfrm>
            <a:off x="444499" y="2651108"/>
            <a:ext cx="3530601" cy="3142863"/>
          </a:xfrm>
          <a:prstGeom prst="rect">
            <a:avLst/>
          </a:prstGeom>
        </p:spPr>
      </p:pic>
      <p:sp>
        <p:nvSpPr>
          <p:cNvPr id="26" name="TextBox 25"/>
          <p:cNvSpPr txBox="1"/>
          <p:nvPr/>
        </p:nvSpPr>
        <p:spPr>
          <a:xfrm>
            <a:off x="4445000" y="2476500"/>
            <a:ext cx="3822700" cy="2677656"/>
          </a:xfrm>
          <a:prstGeom prst="rect">
            <a:avLst/>
          </a:prstGeom>
          <a:noFill/>
        </p:spPr>
        <p:txBody>
          <a:bodyPr wrap="square" rtlCol="0">
            <a:spAutoFit/>
          </a:bodyPr>
          <a:lstStyle/>
          <a:p>
            <a:endParaRPr lang="en-US" sz="2400" dirty="0"/>
          </a:p>
          <a:p>
            <a:r>
              <a:rPr lang="en-US" sz="2400" dirty="0">
                <a:latin typeface="Times New Roman" panose="02020603050405020304" pitchFamily="18" charset="0"/>
                <a:cs typeface="Times New Roman" panose="02020603050405020304" pitchFamily="18" charset="0"/>
              </a:rPr>
              <a:t>This receipt is your proof of delivery to Cash Operations and should be retained by your department as backup documentation for that day’s deposit.</a:t>
            </a:r>
          </a:p>
        </p:txBody>
      </p:sp>
    </p:spTree>
    <p:extLst>
      <p:ext uri="{BB962C8B-B14F-4D97-AF65-F5344CB8AC3E}">
        <p14:creationId xmlns:p14="http://schemas.microsoft.com/office/powerpoint/2010/main" val="32802257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299258" y="274638"/>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Initiating the </a:t>
            </a:r>
            <a:r>
              <a:rPr kumimoji="0" lang="en-US" sz="4400" b="0"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eDoc</a:t>
            </a:r>
            <a:r>
              <a:rPr kumimoji="0" lang="en-US" sz="44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 AD</a:t>
            </a:r>
          </a:p>
        </p:txBody>
      </p:sp>
      <p:pic>
        <p:nvPicPr>
          <p:cNvPr id="4" name="Content Placeholder 3" descr="Screenshot of KFS for entering Advance Deposit."/>
          <p:cNvPicPr>
            <a:picLocks noGrp="1" noChangeAspect="1"/>
          </p:cNvPicPr>
          <p:nvPr>
            <p:ph idx="4294967295"/>
          </p:nvPr>
        </p:nvPicPr>
        <p:blipFill>
          <a:blip r:embed="rId2"/>
          <a:stretch>
            <a:fillRect/>
          </a:stretch>
        </p:blipFill>
        <p:spPr>
          <a:xfrm>
            <a:off x="886948" y="1141182"/>
            <a:ext cx="7384216" cy="4737264"/>
          </a:xfrm>
          <a:prstGeom prst="rect">
            <a:avLst/>
          </a:prstGeom>
        </p:spPr>
      </p:pic>
      <p:pic>
        <p:nvPicPr>
          <p:cNvPr id="2" name="Picture 1" descr="Picture of RDS scanner"/>
          <p:cNvPicPr>
            <a:picLocks noChangeAspect="1"/>
          </p:cNvPicPr>
          <p:nvPr/>
        </p:nvPicPr>
        <p:blipFill>
          <a:blip r:embed="rId3"/>
          <a:stretch>
            <a:fillRect/>
          </a:stretch>
        </p:blipFill>
        <p:spPr>
          <a:xfrm>
            <a:off x="5194197" y="3771117"/>
            <a:ext cx="2947988" cy="2107329"/>
          </a:xfrm>
          <a:prstGeom prst="rect">
            <a:avLst/>
          </a:prstGeom>
        </p:spPr>
      </p:pic>
    </p:spTree>
    <p:extLst>
      <p:ext uri="{BB962C8B-B14F-4D97-AF65-F5344CB8AC3E}">
        <p14:creationId xmlns:p14="http://schemas.microsoft.com/office/powerpoint/2010/main" val="5573428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57872-7BC6-6342-7573-85BCD3F5837E}"/>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Advance Deposit (continued)</a:t>
            </a:r>
          </a:p>
        </p:txBody>
      </p:sp>
      <p:pic>
        <p:nvPicPr>
          <p:cNvPr id="2" name="Picture 1" descr="Screenshot of KFS when completing Advance Deposit eDoc."/>
          <p:cNvPicPr>
            <a:picLocks noChangeAspect="1"/>
          </p:cNvPicPr>
          <p:nvPr/>
        </p:nvPicPr>
        <p:blipFill>
          <a:blip r:embed="rId2"/>
          <a:stretch>
            <a:fillRect/>
          </a:stretch>
        </p:blipFill>
        <p:spPr>
          <a:xfrm>
            <a:off x="388307" y="216875"/>
            <a:ext cx="8298493" cy="5586656"/>
          </a:xfrm>
          <a:prstGeom prst="rect">
            <a:avLst/>
          </a:prstGeom>
        </p:spPr>
      </p:pic>
    </p:spTree>
    <p:extLst>
      <p:ext uri="{BB962C8B-B14F-4D97-AF65-F5344CB8AC3E}">
        <p14:creationId xmlns:p14="http://schemas.microsoft.com/office/powerpoint/2010/main" val="7235922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5FEC80-B369-8DCE-D54A-B2ADBB4520BE}"/>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Advance Deposit Tender</a:t>
            </a:r>
          </a:p>
        </p:txBody>
      </p:sp>
      <p:pic>
        <p:nvPicPr>
          <p:cNvPr id="2" name="Picture 1" descr="Screenshot showing entering of tender on Advance Deposit eDoc."/>
          <p:cNvPicPr>
            <a:picLocks noChangeAspect="1"/>
          </p:cNvPicPr>
          <p:nvPr/>
        </p:nvPicPr>
        <p:blipFill>
          <a:blip r:embed="rId2"/>
          <a:stretch>
            <a:fillRect/>
          </a:stretch>
        </p:blipFill>
        <p:spPr>
          <a:xfrm>
            <a:off x="317326" y="206940"/>
            <a:ext cx="8461853" cy="4639379"/>
          </a:xfrm>
          <a:prstGeom prst="rect">
            <a:avLst/>
          </a:prstGeom>
        </p:spPr>
      </p:pic>
      <p:pic>
        <p:nvPicPr>
          <p:cNvPr id="4" name="Picture 3" descr="Example of blank che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02" y="4584285"/>
            <a:ext cx="2543694" cy="1150932"/>
          </a:xfrm>
          <a:prstGeom prst="rect">
            <a:avLst/>
          </a:prstGeom>
        </p:spPr>
      </p:pic>
      <p:pic>
        <p:nvPicPr>
          <p:cNvPr id="6" name="Picture 5" descr="Example of cas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571" y="4541060"/>
            <a:ext cx="2597258" cy="1298629"/>
          </a:xfrm>
          <a:prstGeom prst="rect">
            <a:avLst/>
          </a:prstGeom>
        </p:spPr>
      </p:pic>
    </p:spTree>
    <p:extLst>
      <p:ext uri="{BB962C8B-B14F-4D97-AF65-F5344CB8AC3E}">
        <p14:creationId xmlns:p14="http://schemas.microsoft.com/office/powerpoint/2010/main" val="35517414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Grp="1" noChangeArrowheads="1"/>
          </p:cNvSpPr>
          <p:nvPr>
            <p:ph type="title" idx="4294967295"/>
          </p:nvPr>
        </p:nvSpPr>
        <p:spPr bwMode="auto">
          <a:xfrm>
            <a:off x="643467" y="415015"/>
            <a:ext cx="7727244" cy="76993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What Will We Learn?</a:t>
            </a:r>
            <a:endParaRPr kumimoji="0" lang="en-US" altLang="en-US" sz="4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171" name="Text Box 3"/>
          <p:cNvSpPr txBox="1">
            <a:spLocks noChangeArrowheads="1"/>
          </p:cNvSpPr>
          <p:nvPr/>
        </p:nvSpPr>
        <p:spPr bwMode="auto">
          <a:xfrm>
            <a:off x="252769" y="1245155"/>
            <a:ext cx="8816416"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dirty="0">
                <a:latin typeface="Times New Roman" panose="02020603050405020304" pitchFamily="18" charset="0"/>
                <a:cs typeface="Times New Roman" panose="02020603050405020304" pitchFamily="18" charset="0"/>
              </a:rPr>
              <a:t>It’s important that all staff involved in the payment process be properly trained in cash handling.</a:t>
            </a:r>
            <a:endParaRPr lang="en-US" sz="1100" dirty="0">
              <a:latin typeface="Times New Roman" panose="02020603050405020304" pitchFamily="18" charset="0"/>
              <a:cs typeface="Times New Roman" panose="02020603050405020304" pitchFamily="18" charset="0"/>
            </a:endParaRPr>
          </a:p>
          <a:p>
            <a:pPr>
              <a:defRPr/>
            </a:pPr>
            <a:endParaRPr lang="en-US" altLang="en-US" sz="1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Best Practices in Cash Collections</a:t>
            </a:r>
          </a:p>
          <a:p>
            <a:pPr marL="457200" indent="-457200">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Basics of Cash Depositing at UConn</a:t>
            </a:r>
          </a:p>
          <a:p>
            <a:pPr marL="457200" indent="-457200">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Checking Checks</a:t>
            </a:r>
          </a:p>
          <a:p>
            <a:pPr>
              <a:defRPr/>
            </a:pPr>
            <a:endParaRPr lang="en-US" altLang="en-US" sz="2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Identifying and Handling Counterfeit Bills</a:t>
            </a:r>
          </a:p>
          <a:p>
            <a:pPr marL="457200" indent="-457200">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Change Funds</a:t>
            </a:r>
          </a:p>
          <a:p>
            <a:pPr>
              <a:defRPr/>
            </a:pPr>
            <a:endParaRPr lang="en-US" altLang="en-US" sz="2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Over/Under Guidelines</a:t>
            </a:r>
          </a:p>
          <a:p>
            <a:pPr>
              <a:defRPr/>
            </a:pPr>
            <a:endParaRPr lang="en-US" altLang="en-US" sz="2800" dirty="0">
              <a:solidFill>
                <a:srgbClr val="00206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endParaRPr lang="en-US" altLang="en-US" sz="2800" dirty="0">
              <a:latin typeface="Times New Roman" panose="02020603050405020304" pitchFamily="18" charset="0"/>
              <a:cs typeface="Times New Roman" panose="02020603050405020304" pitchFamily="18" charset="0"/>
            </a:endParaRPr>
          </a:p>
        </p:txBody>
      </p:sp>
      <p:sp>
        <p:nvSpPr>
          <p:cNvPr id="614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095DADD6-E542-4A39-9B1F-B3CF96AEE533}" type="slidenum">
              <a:rPr lang="en-US" altLang="en-US" sz="1400" smtClean="0"/>
              <a:pPr>
                <a:spcBef>
                  <a:spcPct val="0"/>
                </a:spcBef>
                <a:buClrTx/>
                <a:buSzTx/>
                <a:buFontTx/>
                <a:buNone/>
              </a:pPr>
              <a:t>3</a:t>
            </a:fld>
            <a:endParaRPr lang="en-US" altLang="en-US" sz="140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665" y="2241943"/>
            <a:ext cx="2498046" cy="2795570"/>
          </a:xfrm>
          <a:prstGeom prst="rect">
            <a:avLst/>
          </a:prstGeom>
        </p:spPr>
      </p:pic>
    </p:spTree>
    <p:extLst>
      <p:ext uri="{BB962C8B-B14F-4D97-AF65-F5344CB8AC3E}">
        <p14:creationId xmlns:p14="http://schemas.microsoft.com/office/powerpoint/2010/main" val="11601545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wipe(left)">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wipe(left)">
                                      <p:cBhvr>
                                        <p:cTn id="17" dur="500"/>
                                        <p:tgtEl>
                                          <p:spTgt spid="71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6" end="6"/>
                                            </p:txEl>
                                          </p:spTgt>
                                        </p:tgtEl>
                                        <p:attrNameLst>
                                          <p:attrName>style.visibility</p:attrName>
                                        </p:attrNameLst>
                                      </p:cBhvr>
                                      <p:to>
                                        <p:strVal val="visible"/>
                                      </p:to>
                                    </p:set>
                                    <p:animEffect transition="in" filter="wipe(left)">
                                      <p:cBhvr>
                                        <p:cTn id="22" dur="500"/>
                                        <p:tgtEl>
                                          <p:spTgt spid="717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1">
                                            <p:txEl>
                                              <p:pRg st="8" end="8"/>
                                            </p:txEl>
                                          </p:spTgt>
                                        </p:tgtEl>
                                        <p:attrNameLst>
                                          <p:attrName>style.visibility</p:attrName>
                                        </p:attrNameLst>
                                      </p:cBhvr>
                                      <p:to>
                                        <p:strVal val="visible"/>
                                      </p:to>
                                    </p:set>
                                    <p:animEffect transition="in" filter="wipe(left)">
                                      <p:cBhvr>
                                        <p:cTn id="27" dur="500"/>
                                        <p:tgtEl>
                                          <p:spTgt spid="717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71">
                                            <p:txEl>
                                              <p:pRg st="10" end="10"/>
                                            </p:txEl>
                                          </p:spTgt>
                                        </p:tgtEl>
                                        <p:attrNameLst>
                                          <p:attrName>style.visibility</p:attrName>
                                        </p:attrNameLst>
                                      </p:cBhvr>
                                      <p:to>
                                        <p:strVal val="visible"/>
                                      </p:to>
                                    </p:set>
                                    <p:animEffect transition="in" filter="wipe(left)">
                                      <p:cBhvr>
                                        <p:cTn id="32" dur="500"/>
                                        <p:tgtEl>
                                          <p:spTgt spid="7171">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171">
                                            <p:txEl>
                                              <p:pRg st="12" end="12"/>
                                            </p:txEl>
                                          </p:spTgt>
                                        </p:tgtEl>
                                        <p:attrNameLst>
                                          <p:attrName>style.visibility</p:attrName>
                                        </p:attrNameLst>
                                      </p:cBhvr>
                                      <p:to>
                                        <p:strVal val="visible"/>
                                      </p:to>
                                    </p:set>
                                    <p:animEffect transition="in" filter="wipe(left)">
                                      <p:cBhvr>
                                        <p:cTn id="37" dur="500"/>
                                        <p:tgtEl>
                                          <p:spTgt spid="71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A01FA3-2D06-175A-B587-F504FCA92C54}"/>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Advance Deposit Accounting</a:t>
            </a:r>
          </a:p>
        </p:txBody>
      </p:sp>
      <p:pic>
        <p:nvPicPr>
          <p:cNvPr id="2" name="Picture 1" descr="Screenshot showing accounting lines of Advance Deposit eDoc."/>
          <p:cNvPicPr>
            <a:picLocks noChangeAspect="1"/>
          </p:cNvPicPr>
          <p:nvPr/>
        </p:nvPicPr>
        <p:blipFill>
          <a:blip r:embed="rId2"/>
          <a:stretch>
            <a:fillRect/>
          </a:stretch>
        </p:blipFill>
        <p:spPr>
          <a:xfrm>
            <a:off x="861816" y="438803"/>
            <a:ext cx="7219950" cy="5429250"/>
          </a:xfrm>
          <a:prstGeom prst="rect">
            <a:avLst/>
          </a:prstGeom>
        </p:spPr>
      </p:pic>
    </p:spTree>
    <p:extLst>
      <p:ext uri="{BB962C8B-B14F-4D97-AF65-F5344CB8AC3E}">
        <p14:creationId xmlns:p14="http://schemas.microsoft.com/office/powerpoint/2010/main" val="4061538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Check Payments</a:t>
            </a:r>
          </a:p>
        </p:txBody>
      </p:sp>
      <p:sp>
        <p:nvSpPr>
          <p:cNvPr id="3" name="Content Placeholder 2"/>
          <p:cNvSpPr>
            <a:spLocks noGrp="1"/>
          </p:cNvSpPr>
          <p:nvPr>
            <p:ph idx="1"/>
          </p:nvPr>
        </p:nvSpPr>
        <p:spPr>
          <a:xfrm>
            <a:off x="457200" y="1600200"/>
            <a:ext cx="8229600" cy="4352925"/>
          </a:xfrm>
        </p:spPr>
        <p:txBody>
          <a:bodyPr>
            <a:normAutofit fontScale="40000" lnSpcReduction="20000"/>
          </a:bodyPr>
          <a:lstStyle/>
          <a:p>
            <a:r>
              <a:rPr lang="en-US" sz="4500" dirty="0">
                <a:latin typeface="Times New Roman" panose="02020603050405020304" pitchFamily="18" charset="0"/>
                <a:cs typeface="Times New Roman" panose="02020603050405020304" pitchFamily="18" charset="0"/>
              </a:rPr>
              <a:t>Made Payable to the University department– “UConn” or “University of Connecticut” should be included on the Pay to the Order of Line</a:t>
            </a:r>
          </a:p>
          <a:p>
            <a:r>
              <a:rPr lang="en-US" sz="4500" dirty="0">
                <a:latin typeface="Times New Roman" panose="02020603050405020304" pitchFamily="18" charset="0"/>
                <a:cs typeface="Times New Roman" panose="02020603050405020304" pitchFamily="18" charset="0"/>
              </a:rPr>
              <a:t>Ensure that the legal line on the check matches the numerical line before the customer leaves so they can fix any discrepancies</a:t>
            </a:r>
          </a:p>
          <a:p>
            <a:r>
              <a:rPr lang="en-US" sz="4500" dirty="0">
                <a:latin typeface="Times New Roman" panose="02020603050405020304" pitchFamily="18" charset="0"/>
                <a:cs typeface="Times New Roman" panose="02020603050405020304" pitchFamily="18" charset="0"/>
              </a:rPr>
              <a:t>Any changes should be made by the customer who is writing the check and never by the department or the person accepting the check payment. </a:t>
            </a:r>
          </a:p>
          <a:p>
            <a:pPr lvl="1"/>
            <a:r>
              <a:rPr lang="en-US" sz="4100" dirty="0">
                <a:latin typeface="Times New Roman" panose="02020603050405020304" pitchFamily="18" charset="0"/>
                <a:cs typeface="Times New Roman" panose="02020603050405020304" pitchFamily="18" charset="0"/>
              </a:rPr>
              <a:t>If the customer makes any changes, they should be instructed to write their initials next to the change made.</a:t>
            </a:r>
          </a:p>
          <a:p>
            <a:r>
              <a:rPr lang="en-US" sz="4500" dirty="0">
                <a:latin typeface="Times New Roman" panose="02020603050405020304" pitchFamily="18" charset="0"/>
                <a:cs typeface="Times New Roman" panose="02020603050405020304" pitchFamily="18" charset="0"/>
              </a:rPr>
              <a:t>Stamp or write the received date of the payment on the back of the check </a:t>
            </a:r>
            <a:r>
              <a:rPr lang="en-US" sz="4500" i="1" dirty="0">
                <a:latin typeface="Times New Roman" panose="02020603050405020304" pitchFamily="18" charset="0"/>
                <a:cs typeface="Times New Roman" panose="02020603050405020304" pitchFamily="18" charset="0"/>
              </a:rPr>
              <a:t>immediately </a:t>
            </a:r>
            <a:r>
              <a:rPr lang="en-US" sz="4500" dirty="0">
                <a:latin typeface="Times New Roman" panose="02020603050405020304" pitchFamily="18" charset="0"/>
                <a:cs typeface="Times New Roman" panose="02020603050405020304" pitchFamily="18" charset="0"/>
              </a:rPr>
              <a:t>upon receipt.</a:t>
            </a:r>
          </a:p>
          <a:p>
            <a:r>
              <a:rPr lang="en-US" sz="4500" dirty="0">
                <a:latin typeface="Times New Roman" panose="02020603050405020304" pitchFamily="18" charset="0"/>
                <a:cs typeface="Times New Roman" panose="02020603050405020304" pitchFamily="18" charset="0"/>
              </a:rPr>
              <a:t>If check is received in the mail, log the check information (customer name, check date, check amount, and check number) in an excel spreadsheet or, if applicable, input the check information in a system outside of KFS. </a:t>
            </a:r>
          </a:p>
          <a:p>
            <a:r>
              <a:rPr lang="en-US" sz="4500" dirty="0">
                <a:latin typeface="Times New Roman" panose="02020603050405020304" pitchFamily="18" charset="0"/>
                <a:cs typeface="Times New Roman" panose="02020603050405020304" pitchFamily="18" charset="0"/>
              </a:rPr>
              <a:t>Remember: Receipts must be given and a copy retained for check payments received in-person (not only for cash!)</a:t>
            </a:r>
          </a:p>
          <a:p>
            <a:pPr marL="0" indent="0">
              <a:buNone/>
            </a:pPr>
            <a:endParaRPr lang="en-US" dirty="0"/>
          </a:p>
        </p:txBody>
      </p:sp>
      <p:pic>
        <p:nvPicPr>
          <p:cNvPr id="1026" name="Picture 2" descr="Image result for money check clip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98" y="336082"/>
            <a:ext cx="1715914" cy="96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8519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2600"/>
          </a:xfrm>
        </p:spPr>
        <p:txBody>
          <a:bodyPr/>
          <a:lstStyle/>
          <a:p>
            <a:r>
              <a:rPr lang="en-US" dirty="0">
                <a:latin typeface="Times New Roman" panose="02020603050405020304" pitchFamily="18" charset="0"/>
                <a:cs typeface="Times New Roman" panose="02020603050405020304" pitchFamily="18" charset="0"/>
              </a:rPr>
              <a:t>Check the Check!</a:t>
            </a:r>
          </a:p>
        </p:txBody>
      </p:sp>
      <p:pic>
        <p:nvPicPr>
          <p:cNvPr id="5" name="Content Placeholder 4" descr="Sample check"/>
          <p:cNvPicPr>
            <a:picLocks noGrp="1" noChangeAspect="1"/>
          </p:cNvPicPr>
          <p:nvPr>
            <p:ph idx="1"/>
          </p:nvPr>
        </p:nvPicPr>
        <p:blipFill>
          <a:blip r:embed="rId2"/>
          <a:stretch>
            <a:fillRect/>
          </a:stretch>
        </p:blipFill>
        <p:spPr>
          <a:xfrm>
            <a:off x="1120428" y="1467895"/>
            <a:ext cx="7181850" cy="3238500"/>
          </a:xfrm>
          <a:prstGeom prst="rect">
            <a:avLst/>
          </a:prstGeom>
        </p:spPr>
      </p:pic>
      <p:cxnSp>
        <p:nvCxnSpPr>
          <p:cNvPr id="6" name="Straight Arrow Connector 5">
            <a:extLst>
              <a:ext uri="{C183D7F6-B498-43B3-948B-1728B52AA6E4}">
                <adec:decorative xmlns:adec="http://schemas.microsoft.com/office/drawing/2017/decorative" val="1"/>
              </a:ext>
            </a:extLst>
          </p:cNvPr>
          <p:cNvCxnSpPr/>
          <p:nvPr/>
        </p:nvCxnSpPr>
        <p:spPr>
          <a:xfrm>
            <a:off x="339878" y="2078136"/>
            <a:ext cx="1143000" cy="95250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C183D7F6-B498-43B3-948B-1728B52AA6E4}">
                <adec:decorative xmlns:adec="http://schemas.microsoft.com/office/drawing/2017/decorative" val="1"/>
              </a:ext>
            </a:extLst>
          </p:cNvPr>
          <p:cNvCxnSpPr/>
          <p:nvPr/>
        </p:nvCxnSpPr>
        <p:spPr>
          <a:xfrm flipH="1">
            <a:off x="7939827" y="1743501"/>
            <a:ext cx="712896" cy="76312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8915" y="4777275"/>
            <a:ext cx="7805214"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 legal amount of the check is the written words.  In this case, the check is only</a:t>
            </a:r>
          </a:p>
          <a:p>
            <a:r>
              <a:rPr lang="en-US" dirty="0">
                <a:latin typeface="Times New Roman" panose="02020603050405020304" pitchFamily="18" charset="0"/>
                <a:cs typeface="Times New Roman" panose="02020603050405020304" pitchFamily="18" charset="0"/>
              </a:rPr>
              <a:t> worth 100.00, regardless of the numeric amount.</a:t>
            </a:r>
          </a:p>
          <a:p>
            <a:endParaRPr lang="en-US" dirty="0"/>
          </a:p>
        </p:txBody>
      </p:sp>
      <p:sp>
        <p:nvSpPr>
          <p:cNvPr id="11" name="TextBox 10"/>
          <p:cNvSpPr txBox="1"/>
          <p:nvPr/>
        </p:nvSpPr>
        <p:spPr>
          <a:xfrm>
            <a:off x="258914" y="5316636"/>
            <a:ext cx="6002989" cy="954107"/>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What else is wrong with this check?</a:t>
            </a:r>
          </a:p>
          <a:p>
            <a:endParaRPr lang="en-US" sz="2800" dirty="0">
              <a:latin typeface="Times New Roman" panose="02020603050405020304" pitchFamily="18" charset="0"/>
              <a:cs typeface="Times New Roman" panose="02020603050405020304" pitchFamily="18" charset="0"/>
            </a:endParaRPr>
          </a:p>
        </p:txBody>
      </p:sp>
      <p:sp>
        <p:nvSpPr>
          <p:cNvPr id="12" name="Oval 11">
            <a:extLst>
              <a:ext uri="{C183D7F6-B498-43B3-948B-1728B52AA6E4}">
                <adec:decorative xmlns:adec="http://schemas.microsoft.com/office/drawing/2017/decorative" val="1"/>
              </a:ext>
            </a:extLst>
          </p:cNvPr>
          <p:cNvSpPr/>
          <p:nvPr/>
        </p:nvSpPr>
        <p:spPr>
          <a:xfrm>
            <a:off x="5636712" y="3553428"/>
            <a:ext cx="1678488" cy="84495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a:extLst>
              <a:ext uri="{C183D7F6-B498-43B3-948B-1728B52AA6E4}">
                <adec:decorative xmlns:adec="http://schemas.microsoft.com/office/drawing/2017/decorative" val="1"/>
              </a:ext>
            </a:extLst>
          </p:cNvPr>
          <p:cNvCxnSpPr/>
          <p:nvPr/>
        </p:nvCxnSpPr>
        <p:spPr>
          <a:xfrm flipH="1">
            <a:off x="7495183" y="3398266"/>
            <a:ext cx="846985" cy="547307"/>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84002" y="2813491"/>
            <a:ext cx="1005596" cy="584775"/>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Missing</a:t>
            </a:r>
          </a:p>
          <a:p>
            <a:r>
              <a:rPr lang="en-US" sz="1600" dirty="0">
                <a:latin typeface="Times New Roman" panose="02020603050405020304" pitchFamily="18" charset="0"/>
                <a:cs typeface="Times New Roman" panose="02020603050405020304" pitchFamily="18" charset="0"/>
              </a:rPr>
              <a:t> signature</a:t>
            </a:r>
          </a:p>
        </p:txBody>
      </p:sp>
    </p:spTree>
    <p:extLst>
      <p:ext uri="{BB962C8B-B14F-4D97-AF65-F5344CB8AC3E}">
        <p14:creationId xmlns:p14="http://schemas.microsoft.com/office/powerpoint/2010/main" val="41422543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 presetClass="entr" presetSubtype="0" fill="hold" grpId="0" nodeType="afterEffect">
                                  <p:stCondLst>
                                    <p:cond delay="200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2500"/>
                            </p:stCondLst>
                            <p:childTnLst>
                              <p:par>
                                <p:cTn id="29" presetID="10" presetClass="entr" presetSubtype="0" fill="hold" grpId="0" nodeType="afterEffect">
                                  <p:stCondLst>
                                    <p:cond delay="4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1" nodeType="clickEffect">
                                  <p:stCondLst>
                                    <p:cond delay="0"/>
                                  </p:stCondLst>
                                  <p:childTnLst>
                                    <p:animEffect transition="out" filter="fade">
                                      <p:cBhvr>
                                        <p:cTn id="35" dur="500" tmFilter="0, 0; .2, .5; .8, .5; 1, 0"/>
                                        <p:tgtEl>
                                          <p:spTgt spid="11"/>
                                        </p:tgtEl>
                                      </p:cBhvr>
                                    </p:animEffect>
                                    <p:animScale>
                                      <p:cBhvr>
                                        <p:cTn id="36" dur="250" autoRev="1" fill="hold"/>
                                        <p:tgtEl>
                                          <p:spTgt spid="11"/>
                                        </p:tgtEl>
                                      </p:cBhvr>
                                      <p:by x="105000" y="105000"/>
                                    </p:animScale>
                                  </p:childTnLst>
                                </p:cTn>
                              </p:par>
                            </p:childTnLst>
                          </p:cTn>
                        </p:par>
                        <p:par>
                          <p:cTn id="37" fill="hold">
                            <p:stCondLst>
                              <p:cond delay="500"/>
                            </p:stCondLst>
                            <p:childTnLst>
                              <p:par>
                                <p:cTn id="38" presetID="1" presetClass="entr" presetSubtype="0" fill="hold" grpId="0" nodeType="afterEffect">
                                  <p:stCondLst>
                                    <p:cond delay="400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ppt_x</p:attrName>
                                        </p:attrNameLst>
                                      </p:cBhvr>
                                      <p:tavLst>
                                        <p:tav tm="0">
                                          <p:val>
                                            <p:strVal val="#ppt_x"/>
                                          </p:val>
                                        </p:tav>
                                        <p:tav tm="100000">
                                          <p:val>
                                            <p:strVal val="#ppt_x"/>
                                          </p:val>
                                        </p:tav>
                                      </p:tavLst>
                                    </p:anim>
                                    <p:anim calcmode="lin" valueType="num">
                                      <p:cBhvr>
                                        <p:cTn id="45" dur="2000" fill="hold"/>
                                        <p:tgtEl>
                                          <p:spTgt spid="13"/>
                                        </p:tgtEl>
                                        <p:attrNameLst>
                                          <p:attrName>ppt_y</p:attrName>
                                        </p:attrNameLst>
                                      </p:cBhvr>
                                      <p:tavLst>
                                        <p:tav tm="0">
                                          <p:val>
                                            <p:strVal val="#ppt_y+.1"/>
                                          </p:val>
                                        </p:tav>
                                        <p:tav tm="100000">
                                          <p:val>
                                            <p:strVal val="#ppt_y"/>
                                          </p:val>
                                        </p:tav>
                                      </p:tavLst>
                                    </p:anim>
                                  </p:childTnLst>
                                </p:cTn>
                              </p:par>
                              <p:par>
                                <p:cTn id="46" presetID="1" presetClass="entr" presetSubtype="0"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1" grpId="1"/>
      <p:bldP spid="12"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858838"/>
          </a:xfrm>
        </p:spPr>
        <p:txBody>
          <a:bodyPr/>
          <a:lstStyle/>
          <a:p>
            <a:r>
              <a:rPr lang="en-US" dirty="0">
                <a:latin typeface="Times New Roman" panose="02020603050405020304" pitchFamily="18" charset="0"/>
                <a:cs typeface="Times New Roman" panose="02020603050405020304" pitchFamily="18" charset="0"/>
              </a:rPr>
              <a:t>Foreign Checks</a:t>
            </a:r>
          </a:p>
        </p:txBody>
      </p:sp>
      <p:sp>
        <p:nvSpPr>
          <p:cNvPr id="7" name="Content Placeholder 6"/>
          <p:cNvSpPr>
            <a:spLocks noGrp="1"/>
          </p:cNvSpPr>
          <p:nvPr>
            <p:ph idx="1"/>
          </p:nvPr>
        </p:nvSpPr>
        <p:spPr>
          <a:xfrm>
            <a:off x="322123" y="1095259"/>
            <a:ext cx="8229600" cy="5114925"/>
          </a:xfrm>
        </p:spPr>
        <p:txBody>
          <a:bodyPr/>
          <a:lstStyle/>
          <a:p>
            <a:r>
              <a:rPr lang="en-US" sz="2200" dirty="0">
                <a:latin typeface="Times New Roman" panose="02020603050405020304" pitchFamily="18" charset="0"/>
                <a:cs typeface="Times New Roman" panose="02020603050405020304" pitchFamily="18" charset="0"/>
              </a:rPr>
              <a:t>Checks must be drawn on a U.S. Bank.  Checks drawn on a foreign bank (including Canada) will be returned to the department.</a:t>
            </a:r>
          </a:p>
          <a:p>
            <a:pPr lvl="1"/>
            <a:r>
              <a:rPr lang="en-US" sz="2000" dirty="0">
                <a:latin typeface="Times New Roman" panose="02020603050405020304" pitchFamily="18" charset="0"/>
                <a:cs typeface="Times New Roman" panose="02020603050405020304" pitchFamily="18" charset="0"/>
              </a:rPr>
              <a:t>To determine if a check is foreign, use the following three questions:</a:t>
            </a:r>
          </a:p>
          <a:p>
            <a:pPr lvl="2"/>
            <a:r>
              <a:rPr lang="en-US" sz="1600" dirty="0">
                <a:latin typeface="Times New Roman" panose="02020603050405020304" pitchFamily="18" charset="0"/>
                <a:cs typeface="Times New Roman" panose="02020603050405020304" pitchFamily="18" charset="0"/>
              </a:rPr>
              <a:t>Is the check written in a currency other than $US</a:t>
            </a:r>
          </a:p>
          <a:p>
            <a:pPr lvl="2"/>
            <a:r>
              <a:rPr lang="en-US" sz="1600" dirty="0">
                <a:latin typeface="Times New Roman" panose="02020603050405020304" pitchFamily="18" charset="0"/>
                <a:cs typeface="Times New Roman" panose="02020603050405020304" pitchFamily="18" charset="0"/>
              </a:rPr>
              <a:t>Is the location of the drawee bank on the check outside the U.S.?  Although a bank is in a foreign country, it may state a drawee bank in the U.S. from which the funds will be drawn.</a:t>
            </a:r>
          </a:p>
          <a:p>
            <a:pPr lvl="2"/>
            <a:r>
              <a:rPr lang="en-US" sz="1600" dirty="0">
                <a:latin typeface="Times New Roman" panose="02020603050405020304" pitchFamily="18" charset="0"/>
                <a:cs typeface="Times New Roman" panose="02020603050405020304" pitchFamily="18" charset="0"/>
              </a:rPr>
              <a:t>Is there a nine digit ABA number printed on the bottom line of the check?</a:t>
            </a:r>
          </a:p>
          <a:p>
            <a:endParaRPr lang="en-US" dirty="0"/>
          </a:p>
        </p:txBody>
      </p:sp>
      <p:pic>
        <p:nvPicPr>
          <p:cNvPr id="9" name="Picture 8" descr="Example of foreign check that is actually drawn off a US ban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418" y="3765665"/>
            <a:ext cx="6126480" cy="2070522"/>
          </a:xfrm>
          <a:prstGeom prst="rect">
            <a:avLst/>
          </a:prstGeom>
        </p:spPr>
      </p:pic>
    </p:spTree>
    <p:extLst>
      <p:ext uri="{BB962C8B-B14F-4D97-AF65-F5344CB8AC3E}">
        <p14:creationId xmlns:p14="http://schemas.microsoft.com/office/powerpoint/2010/main" val="26773970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Counterfeit Bills</a:t>
            </a:r>
          </a:p>
        </p:txBody>
      </p:sp>
      <p:sp>
        <p:nvSpPr>
          <p:cNvPr id="4" name="Content Placeholder 3"/>
          <p:cNvSpPr>
            <a:spLocks noGrp="1"/>
          </p:cNvSpPr>
          <p:nvPr>
            <p:ph sz="half" idx="1"/>
          </p:nvPr>
        </p:nvSpPr>
        <p:spPr>
          <a:xfrm>
            <a:off x="457200" y="1590445"/>
            <a:ext cx="4038600" cy="4135437"/>
          </a:xfrm>
        </p:spPr>
        <p:txBody>
          <a:bodyPr/>
          <a:lstStyle/>
          <a:p>
            <a:r>
              <a:rPr lang="en-US" dirty="0">
                <a:latin typeface="Times New Roman" panose="02020603050405020304" pitchFamily="18" charset="0"/>
                <a:cs typeface="Times New Roman" panose="02020603050405020304" pitchFamily="18" charset="0"/>
              </a:rPr>
              <a:t>Do </a:t>
            </a:r>
            <a:r>
              <a:rPr lang="en-US" i="1" dirty="0">
                <a:latin typeface="Times New Roman" panose="02020603050405020304" pitchFamily="18" charset="0"/>
                <a:cs typeface="Times New Roman" panose="02020603050405020304" pitchFamily="18" charset="0"/>
              </a:rPr>
              <a:t>you</a:t>
            </a:r>
            <a:r>
              <a:rPr lang="en-US" dirty="0">
                <a:latin typeface="Times New Roman" panose="02020603050405020304" pitchFamily="18" charset="0"/>
                <a:cs typeface="Times New Roman" panose="02020603050405020304" pitchFamily="18" charset="0"/>
              </a:rPr>
              <a:t> know how to determine the legitimacy of a bill?</a:t>
            </a:r>
          </a:p>
        </p:txBody>
      </p:sp>
      <p:pic>
        <p:nvPicPr>
          <p:cNvPr id="6" name="Content Placeholder 5" descr="Counterfeit and real $20 bill compariso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06496" y="1704470"/>
            <a:ext cx="2490595" cy="3735893"/>
          </a:xfr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32" y="3507972"/>
            <a:ext cx="2491075" cy="1913066"/>
          </a:xfrm>
          <a:prstGeom prst="rect">
            <a:avLst/>
          </a:prstGeom>
        </p:spPr>
      </p:pic>
    </p:spTree>
    <p:extLst>
      <p:ext uri="{BB962C8B-B14F-4D97-AF65-F5344CB8AC3E}">
        <p14:creationId xmlns:p14="http://schemas.microsoft.com/office/powerpoint/2010/main" val="37939246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11" y="314141"/>
            <a:ext cx="8561244" cy="1143000"/>
          </a:xfrm>
        </p:spPr>
        <p:txBody>
          <a:bodyPr>
            <a:noAutofit/>
          </a:bodyPr>
          <a:lstStyle/>
          <a:p>
            <a:r>
              <a:rPr lang="en-US" sz="4000" dirty="0">
                <a:latin typeface="Times New Roman" panose="02020603050405020304" pitchFamily="18" charset="0"/>
                <a:cs typeface="Times New Roman" panose="02020603050405020304" pitchFamily="18" charset="0"/>
              </a:rPr>
              <a:t>Counterfeit Bills: Identifying the Fake</a:t>
            </a:r>
          </a:p>
        </p:txBody>
      </p:sp>
      <p:sp>
        <p:nvSpPr>
          <p:cNvPr id="3" name="Content Placeholder 2"/>
          <p:cNvSpPr>
            <a:spLocks noGrp="1"/>
          </p:cNvSpPr>
          <p:nvPr>
            <p:ph idx="1"/>
          </p:nvPr>
        </p:nvSpPr>
        <p:spPr/>
        <p:txBody>
          <a:bodyPr>
            <a:normAutofit/>
          </a:bodyPr>
          <a:lstStyle/>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Look/Feel – Fake bills will have a different feel from authentic bills.  Be aware of any difference in texture or appearance.  This can be the first indication that a bill might be fraudulent.</a:t>
            </a:r>
          </a:p>
          <a:p>
            <a:r>
              <a:rPr lang="en-US" sz="1800" dirty="0">
                <a:latin typeface="Times New Roman" panose="02020603050405020304" pitchFamily="18" charset="0"/>
                <a:cs typeface="Times New Roman" panose="02020603050405020304" pitchFamily="18" charset="0"/>
              </a:rPr>
              <a:t>Mark bill with a counterfeit detecting marker.  Markers will be invisible/yellow on authentic bills but show as black/brown on a fake.  However, markers are not always accurate and can give false results.  Take other security features into account when you suspect a fake.</a:t>
            </a:r>
          </a:p>
        </p:txBody>
      </p:sp>
      <p:sp>
        <p:nvSpPr>
          <p:cNvPr id="6" name="TextBox 5"/>
          <p:cNvSpPr txBox="1"/>
          <p:nvPr/>
        </p:nvSpPr>
        <p:spPr>
          <a:xfrm>
            <a:off x="1028700" y="4962525"/>
            <a:ext cx="2333625" cy="369332"/>
          </a:xfrm>
          <a:prstGeom prst="rect">
            <a:avLst/>
          </a:prstGeom>
          <a:noFill/>
        </p:spPr>
        <p:txBody>
          <a:bodyPr wrap="square" rtlCol="0">
            <a:spAutoFit/>
          </a:bodyPr>
          <a:lstStyle/>
          <a:p>
            <a:r>
              <a:rPr lang="en-US" dirty="0"/>
              <a:t>Possible Fake </a:t>
            </a:r>
          </a:p>
        </p:txBody>
      </p:sp>
      <p:pic>
        <p:nvPicPr>
          <p:cNvPr id="5" name="Picture 4" descr="Example of possible fake $20 bill using counterfeit detecting mark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163" y="3863181"/>
            <a:ext cx="3438525" cy="1934171"/>
          </a:xfrm>
          <a:prstGeom prst="rect">
            <a:avLst/>
          </a:prstGeom>
        </p:spPr>
      </p:pic>
      <p:cxnSp>
        <p:nvCxnSpPr>
          <p:cNvPr id="8" name="Straight Arrow Connector 7">
            <a:extLst>
              <a:ext uri="{C183D7F6-B498-43B3-948B-1728B52AA6E4}">
                <adec:decorative xmlns:adec="http://schemas.microsoft.com/office/drawing/2017/decorative" val="1"/>
              </a:ext>
            </a:extLst>
          </p:cNvPr>
          <p:cNvCxnSpPr/>
          <p:nvPr/>
        </p:nvCxnSpPr>
        <p:spPr>
          <a:xfrm>
            <a:off x="2543175" y="5153025"/>
            <a:ext cx="7048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Oval 8">
            <a:extLst>
              <a:ext uri="{C183D7F6-B498-43B3-948B-1728B52AA6E4}">
                <adec:decorative xmlns:adec="http://schemas.microsoft.com/office/drawing/2017/decorative" val="1"/>
              </a:ext>
            </a:extLst>
          </p:cNvPr>
          <p:cNvSpPr/>
          <p:nvPr/>
        </p:nvSpPr>
        <p:spPr>
          <a:xfrm>
            <a:off x="5429249" y="4815364"/>
            <a:ext cx="847725" cy="52387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1854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latin typeface="Times New Roman" panose="02020603050405020304" pitchFamily="18" charset="0"/>
                <a:cs typeface="Times New Roman" panose="02020603050405020304" pitchFamily="18" charset="0"/>
              </a:rPr>
              <a:t>Identifying the Fake: Security Features</a:t>
            </a:r>
          </a:p>
        </p:txBody>
      </p:sp>
      <p:sp>
        <p:nvSpPr>
          <p:cNvPr id="3" name="Content Placeholder 2"/>
          <p:cNvSpPr>
            <a:spLocks noGrp="1"/>
          </p:cNvSpPr>
          <p:nvPr>
            <p:ph idx="1"/>
          </p:nvPr>
        </p:nvSpPr>
        <p:spPr/>
        <p:txBody>
          <a:bodyPr>
            <a:normAutofit/>
          </a:bodyPr>
          <a:lstStyle/>
          <a:p>
            <a:pPr lvl="1"/>
            <a:r>
              <a:rPr lang="en-US" sz="2200" dirty="0">
                <a:latin typeface="Times New Roman" panose="02020603050405020304" pitchFamily="18" charset="0"/>
                <a:cs typeface="Times New Roman" panose="02020603050405020304" pitchFamily="18" charset="0"/>
              </a:rPr>
              <a:t>Hold bill up to the light and look for the holograph of the face image on the bill.  The images should match.  This is a watermark in the paper that can be seen from both sides of the bill.</a:t>
            </a:r>
          </a:p>
          <a:p>
            <a:pPr lvl="1"/>
            <a:r>
              <a:rPr lang="en-US" sz="2200" dirty="0">
                <a:latin typeface="Times New Roman" panose="02020603050405020304" pitchFamily="18" charset="0"/>
                <a:cs typeface="Times New Roman" panose="02020603050405020304" pitchFamily="18" charset="0"/>
              </a:rPr>
              <a:t>There is a thin vertical strip containing text that spells out the bill’s denomination, for example, USA TWENTY.</a:t>
            </a:r>
          </a:p>
          <a:p>
            <a:pPr lvl="1"/>
            <a:r>
              <a:rPr lang="en-US" sz="2200" dirty="0">
                <a:latin typeface="Times New Roman" panose="02020603050405020304" pitchFamily="18" charset="0"/>
                <a:cs typeface="Times New Roman" panose="02020603050405020304" pitchFamily="18" charset="0"/>
              </a:rPr>
              <a:t>Color shifting ink – the numeral in the lower right hand corner has color shifting ink.</a:t>
            </a:r>
          </a:p>
          <a:p>
            <a:pPr lvl="1"/>
            <a:r>
              <a:rPr lang="en-US" sz="2200" dirty="0" err="1">
                <a:latin typeface="Times New Roman" panose="02020603050405020304" pitchFamily="18" charset="0"/>
                <a:cs typeface="Times New Roman" panose="02020603050405020304" pitchFamily="18" charset="0"/>
              </a:rPr>
              <a:t>Microprinting</a:t>
            </a:r>
            <a:r>
              <a:rPr lang="en-US" sz="2200" dirty="0">
                <a:latin typeface="Times New Roman" panose="02020603050405020304" pitchFamily="18" charset="0"/>
                <a:cs typeface="Times New Roman" panose="02020603050405020304" pitchFamily="18" charset="0"/>
              </a:rPr>
              <a:t> – location and text of </a:t>
            </a:r>
            <a:r>
              <a:rPr lang="en-US" sz="2200" dirty="0" err="1">
                <a:latin typeface="Times New Roman" panose="02020603050405020304" pitchFamily="18" charset="0"/>
                <a:cs typeface="Times New Roman" panose="02020603050405020304" pitchFamily="18" charset="0"/>
              </a:rPr>
              <a:t>microprinting</a:t>
            </a:r>
            <a:r>
              <a:rPr lang="en-US" sz="2200" dirty="0">
                <a:latin typeface="Times New Roman" panose="02020603050405020304" pitchFamily="18" charset="0"/>
                <a:cs typeface="Times New Roman" panose="02020603050405020304" pitchFamily="18" charset="0"/>
              </a:rPr>
              <a:t> is specific to denomination. To learn more about this feature visit </a:t>
            </a:r>
            <a:r>
              <a:rPr lang="en-US" sz="2200" dirty="0">
                <a:latin typeface="Times New Roman" panose="02020603050405020304" pitchFamily="18" charset="0"/>
                <a:cs typeface="Times New Roman" panose="02020603050405020304" pitchFamily="18" charset="0"/>
                <a:hlinkClick r:id="rId2"/>
              </a:rPr>
              <a:t>U.S. Currency Education Program</a:t>
            </a:r>
            <a:endParaRPr lang="en-US" sz="2200" dirty="0">
              <a:latin typeface="Times New Roman" panose="02020603050405020304" pitchFamily="18"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6829331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Counterfeit Bill: Now What?</a:t>
            </a:r>
          </a:p>
        </p:txBody>
      </p:sp>
      <p:sp>
        <p:nvSpPr>
          <p:cNvPr id="3" name="Content Placeholder 2"/>
          <p:cNvSpPr>
            <a:spLocks noGrp="1"/>
          </p:cNvSpPr>
          <p:nvPr>
            <p:ph idx="1"/>
          </p:nvPr>
        </p:nvSpPr>
        <p:spPr>
          <a:xfrm>
            <a:off x="207818" y="1417638"/>
            <a:ext cx="8229600" cy="4521807"/>
          </a:xfrm>
        </p:spPr>
        <p:txBody>
          <a:bodyPr>
            <a:normAutofit/>
          </a:bodyPr>
          <a:lstStyle/>
          <a:p>
            <a:r>
              <a:rPr lang="en-US" sz="2600" dirty="0">
                <a:latin typeface="Times New Roman" panose="02020603050405020304" pitchFamily="18" charset="0"/>
                <a:cs typeface="Times New Roman" panose="02020603050405020304" pitchFamily="18" charset="0"/>
              </a:rPr>
              <a:t>Call UCPD as soon as possible after receipt and identification of suspect bill</a:t>
            </a:r>
          </a:p>
          <a:p>
            <a:pPr lvl="1"/>
            <a:r>
              <a:rPr lang="en-US" sz="2200" dirty="0">
                <a:latin typeface="Times New Roman" panose="02020603050405020304" pitchFamily="18" charset="0"/>
                <a:cs typeface="Times New Roman" panose="02020603050405020304" pitchFamily="18" charset="0"/>
              </a:rPr>
              <a:t>Keep handling of the bill to a minimum.  If possible, safeguard bill in a plastic bag until police arrive.</a:t>
            </a:r>
          </a:p>
          <a:p>
            <a:r>
              <a:rPr lang="en-US" sz="2400" dirty="0">
                <a:latin typeface="Times New Roman" panose="02020603050405020304" pitchFamily="18" charset="0"/>
                <a:cs typeface="Times New Roman" panose="02020603050405020304" pitchFamily="18" charset="0"/>
              </a:rPr>
              <a:t>Request presenter of bill stay until police arrive but do not force them.  Chances are, the individual presenting the bill is unaware that it is a fake. </a:t>
            </a:r>
          </a:p>
          <a:p>
            <a:pPr lvl="1"/>
            <a:r>
              <a:rPr lang="en-US" sz="2200" dirty="0">
                <a:latin typeface="Times New Roman" panose="02020603050405020304" pitchFamily="18" charset="0"/>
                <a:cs typeface="Times New Roman" panose="02020603050405020304" pitchFamily="18" charset="0"/>
              </a:rPr>
              <a:t>If they opt to leave, take note of physical characteristics or other identifying information to give as accurate a description as possible to law enforcement.</a:t>
            </a:r>
          </a:p>
        </p:txBody>
      </p:sp>
    </p:spTree>
    <p:extLst>
      <p:ext uri="{BB962C8B-B14F-4D97-AF65-F5344CB8AC3E}">
        <p14:creationId xmlns:p14="http://schemas.microsoft.com/office/powerpoint/2010/main" val="40748768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Counterfeit Bills: Now What?</a:t>
            </a:r>
          </a:p>
        </p:txBody>
      </p:sp>
      <p:sp>
        <p:nvSpPr>
          <p:cNvPr id="3" name="Content Placeholder 2"/>
          <p:cNvSpPr>
            <a:spLocks noGrp="1"/>
          </p:cNvSpPr>
          <p:nvPr>
            <p:ph idx="1"/>
          </p:nvPr>
        </p:nvSpPr>
        <p:spPr>
          <a:xfrm>
            <a:off x="374073" y="1770612"/>
            <a:ext cx="8229600" cy="2452254"/>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Complete Accountability Form C1 found on the </a:t>
            </a:r>
            <a:r>
              <a:rPr lang="en-US" dirty="0">
                <a:latin typeface="Times New Roman" panose="02020603050405020304" pitchFamily="18" charset="0"/>
                <a:cs typeface="Times New Roman" panose="02020603050405020304" pitchFamily="18" charset="0"/>
                <a:hlinkClick r:id="rId2"/>
              </a:rPr>
              <a:t>Controller's website</a:t>
            </a:r>
            <a:r>
              <a:rPr lang="en-US"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C1 information is used to submit a monthly CO-853 form to report loss or damage to the State Comptroller.</a:t>
            </a:r>
          </a:p>
          <a:p>
            <a:pPr marL="0" indent="0">
              <a:buNone/>
            </a:pPr>
            <a:br>
              <a:rPr lang="en-US" dirty="0"/>
            </a:br>
            <a:br>
              <a:rPr lang="en-US" dirty="0"/>
            </a:br>
            <a:endParaRPr lang="en-US" dirty="0"/>
          </a:p>
          <a:p>
            <a:pPr marL="457200" lvl="1" indent="0">
              <a:buNone/>
            </a:pPr>
            <a:endParaRPr lang="en-US" dirty="0"/>
          </a:p>
        </p:txBody>
      </p:sp>
      <p:pic>
        <p:nvPicPr>
          <p:cNvPr id="6" name="Picture 5" descr="Screenshot of Controller's website showing where to find Accountability Form C1 for reporting Counterfeit bills."/>
          <p:cNvPicPr>
            <a:picLocks noChangeAspect="1"/>
          </p:cNvPicPr>
          <p:nvPr/>
        </p:nvPicPr>
        <p:blipFill>
          <a:blip r:embed="rId3"/>
          <a:stretch>
            <a:fillRect/>
          </a:stretch>
        </p:blipFill>
        <p:spPr>
          <a:xfrm>
            <a:off x="2379778" y="3487188"/>
            <a:ext cx="5109989" cy="1756146"/>
          </a:xfrm>
          <a:prstGeom prst="rect">
            <a:avLst/>
          </a:prstGeom>
        </p:spPr>
      </p:pic>
      <p:cxnSp>
        <p:nvCxnSpPr>
          <p:cNvPr id="8" name="Straight Arrow Connector 7">
            <a:extLst>
              <a:ext uri="{C183D7F6-B498-43B3-948B-1728B52AA6E4}">
                <adec:decorative xmlns:adec="http://schemas.microsoft.com/office/drawing/2017/decorative" val="1"/>
              </a:ext>
            </a:extLst>
          </p:cNvPr>
          <p:cNvCxnSpPr/>
          <p:nvPr/>
        </p:nvCxnSpPr>
        <p:spPr>
          <a:xfrm>
            <a:off x="714895" y="3807229"/>
            <a:ext cx="1837112" cy="5580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03219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801"/>
            <a:ext cx="2047010" cy="1364673"/>
          </a:xfrm>
          <a:prstGeom prst="rect">
            <a:avLst/>
          </a:prstGeom>
        </p:spPr>
      </p:pic>
      <p:sp>
        <p:nvSpPr>
          <p:cNvPr id="2" name="Title 1"/>
          <p:cNvSpPr>
            <a:spLocks noGrp="1"/>
          </p:cNvSpPr>
          <p:nvPr>
            <p:ph type="title"/>
          </p:nvPr>
        </p:nvSpPr>
        <p:spPr>
          <a:xfrm>
            <a:off x="2047010" y="274638"/>
            <a:ext cx="6639790" cy="1143000"/>
          </a:xfrm>
        </p:spPr>
        <p:txBody>
          <a:bodyPr/>
          <a:lstStyle/>
          <a:p>
            <a:r>
              <a:rPr lang="en-US" dirty="0">
                <a:latin typeface="Times New Roman" panose="02020603050405020304" pitchFamily="18" charset="0"/>
                <a:cs typeface="Times New Roman" panose="02020603050405020304" pitchFamily="18" charset="0"/>
              </a:rPr>
              <a:t>How Do </a:t>
            </a:r>
            <a:r>
              <a:rPr lang="en-US" i="1" dirty="0">
                <a:latin typeface="Times New Roman" panose="02020603050405020304" pitchFamily="18" charset="0"/>
                <a:cs typeface="Times New Roman" panose="02020603050405020304" pitchFamily="18" charset="0"/>
              </a:rPr>
              <a:t>You</a:t>
            </a:r>
            <a:r>
              <a:rPr lang="en-US" dirty="0">
                <a:latin typeface="Times New Roman" panose="02020603050405020304" pitchFamily="18" charset="0"/>
                <a:cs typeface="Times New Roman" panose="02020603050405020304" pitchFamily="18" charset="0"/>
              </a:rPr>
              <a:t> Make Change?</a:t>
            </a:r>
          </a:p>
        </p:txBody>
      </p:sp>
      <p:sp>
        <p:nvSpPr>
          <p:cNvPr id="3" name="Content Placeholder 2"/>
          <p:cNvSpPr>
            <a:spLocks noGrp="1"/>
          </p:cNvSpPr>
          <p:nvPr>
            <p:ph idx="1"/>
          </p:nvPr>
        </p:nvSpPr>
        <p:spPr>
          <a:xfrm>
            <a:off x="364602" y="1639311"/>
            <a:ext cx="8229600" cy="4093313"/>
          </a:xfrm>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Change Funds are administered by Cash Operations, including increases and decreases of fund</a:t>
            </a:r>
          </a:p>
          <a:p>
            <a:r>
              <a:rPr lang="en-US" dirty="0">
                <a:latin typeface="Times New Roman" panose="02020603050405020304" pitchFamily="18" charset="0"/>
                <a:cs typeface="Times New Roman" panose="02020603050405020304" pitchFamily="18" charset="0"/>
              </a:rPr>
              <a:t>Only purpose of a Change Fund is to provide change for cash payments received for goods or services</a:t>
            </a:r>
          </a:p>
          <a:p>
            <a:pPr lvl="1"/>
            <a:r>
              <a:rPr lang="en-US" dirty="0">
                <a:latin typeface="Times New Roman" panose="02020603050405020304" pitchFamily="18" charset="0"/>
                <a:cs typeface="Times New Roman" panose="02020603050405020304" pitchFamily="18" charset="0"/>
              </a:rPr>
              <a:t>Not to be used to cash checks, issue loans, customer refunds, or any other purpose</a:t>
            </a:r>
          </a:p>
          <a:p>
            <a:r>
              <a:rPr lang="en-US" dirty="0">
                <a:latin typeface="Times New Roman" panose="02020603050405020304" pitchFamily="18" charset="0"/>
                <a:cs typeface="Times New Roman" panose="02020603050405020304" pitchFamily="18" charset="0"/>
              </a:rPr>
              <a:t>The amount on hand must remain constant and should be verified daily</a:t>
            </a:r>
          </a:p>
          <a:p>
            <a:pPr lvl="1"/>
            <a:r>
              <a:rPr lang="en-US" dirty="0">
                <a:latin typeface="Times New Roman" panose="02020603050405020304" pitchFamily="18" charset="0"/>
                <a:cs typeface="Times New Roman" panose="02020603050405020304" pitchFamily="18" charset="0"/>
              </a:rPr>
              <a:t>Any discrepancies in the amount must be reported and accounted for per the Over/Under Guidelines</a:t>
            </a:r>
          </a:p>
          <a:p>
            <a:r>
              <a:rPr lang="en-US" dirty="0">
                <a:latin typeface="Times New Roman" panose="02020603050405020304" pitchFamily="18" charset="0"/>
                <a:cs typeface="Times New Roman" panose="02020603050405020304" pitchFamily="18" charset="0"/>
              </a:rPr>
              <a:t>Submit Change Fund Request Form to Cash Operations to establish fund</a:t>
            </a:r>
          </a:p>
          <a:p>
            <a:pPr lvl="1"/>
            <a:r>
              <a:rPr lang="en-US" dirty="0">
                <a:latin typeface="Times New Roman" panose="02020603050405020304" pitchFamily="18" charset="0"/>
                <a:cs typeface="Times New Roman" panose="02020603050405020304" pitchFamily="18" charset="0"/>
              </a:rPr>
              <a:t>New KFS account will be assigned for the change fund</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Bottom line - If your department has cash on hand to use for making change, it </a:t>
            </a:r>
            <a:r>
              <a:rPr lang="en-US" b="1" i="1" dirty="0">
                <a:latin typeface="Times New Roman" panose="02020603050405020304" pitchFamily="18" charset="0"/>
                <a:cs typeface="Times New Roman" panose="02020603050405020304" pitchFamily="18" charset="0"/>
              </a:rPr>
              <a:t>must</a:t>
            </a:r>
            <a:r>
              <a:rPr lang="en-US" b="1" dirty="0">
                <a:latin typeface="Times New Roman" panose="02020603050405020304" pitchFamily="18" charset="0"/>
                <a:cs typeface="Times New Roman" panose="02020603050405020304" pitchFamily="18" charset="0"/>
              </a:rPr>
              <a:t> be accounted for in KFS</a:t>
            </a:r>
          </a:p>
          <a:p>
            <a:pPr marL="0" indent="0">
              <a:buNone/>
            </a:pPr>
            <a:endParaRPr lang="en-US" dirty="0"/>
          </a:p>
        </p:txBody>
      </p:sp>
    </p:spTree>
    <p:extLst>
      <p:ext uri="{BB962C8B-B14F-4D97-AF65-F5344CB8AC3E}">
        <p14:creationId xmlns:p14="http://schemas.microsoft.com/office/powerpoint/2010/main" val="12030913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49217" y="163287"/>
            <a:ext cx="8229600" cy="1143000"/>
          </a:xfrm>
          <a:ln w="76200">
            <a:noFill/>
          </a:ln>
        </p:spPr>
        <p:txBody>
          <a:bodyPr>
            <a:normAutofit/>
          </a:bodyPr>
          <a:lstStyle/>
          <a:p>
            <a:pPr eaLnBrk="1" hangingPunct="1"/>
            <a:r>
              <a:rPr lang="en-US" altLang="en-US" dirty="0">
                <a:latin typeface="Times New Roman" pitchFamily="18" charset="0"/>
                <a:cs typeface="Times New Roman" pitchFamily="18" charset="0"/>
              </a:rPr>
              <a:t>Best Practices in Cash Collections</a:t>
            </a:r>
            <a:endParaRPr lang="en-US" altLang="en-US" sz="4400" dirty="0">
              <a:latin typeface="Times New Roman" pitchFamily="18" charset="0"/>
              <a:cs typeface="Times New Roman" pitchFamily="18" charset="0"/>
            </a:endParaRPr>
          </a:p>
        </p:txBody>
      </p:sp>
      <p:sp>
        <p:nvSpPr>
          <p:cNvPr id="922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A4AA2B25-1419-41D6-8060-8A41E663B587}" type="slidenum">
              <a:rPr lang="en-US" altLang="en-US" sz="1400" smtClean="0"/>
              <a:pPr>
                <a:spcBef>
                  <a:spcPct val="0"/>
                </a:spcBef>
                <a:buClrTx/>
                <a:buSzTx/>
                <a:buFontTx/>
                <a:buNone/>
              </a:pPr>
              <a:t>4</a:t>
            </a:fld>
            <a:endParaRPr lang="en-US" altLang="en-US" sz="1400"/>
          </a:p>
        </p:txBody>
      </p:sp>
      <p:sp>
        <p:nvSpPr>
          <p:cNvPr id="4" name="TextBox 3"/>
          <p:cNvSpPr txBox="1"/>
          <p:nvPr/>
        </p:nvSpPr>
        <p:spPr>
          <a:xfrm>
            <a:off x="484334" y="1530731"/>
            <a:ext cx="8159365" cy="2523768"/>
          </a:xfrm>
          <a:prstGeom prst="rect">
            <a:avLst/>
          </a:prstGeom>
          <a:noFill/>
        </p:spPr>
        <p:txBody>
          <a:bodyPr wrap="square" rtlCol="0">
            <a:spAutoFit/>
          </a:bodyPr>
          <a:lstStyle/>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Proper recording and documentation of transactions</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Security</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Separation of duties and responsibilities</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Timeliness of deposit</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Reconciliation</a:t>
            </a:r>
            <a:endParaRPr lang="en-US" dirty="0"/>
          </a:p>
          <a:p>
            <a:pPr marL="285750" indent="-285750">
              <a:buFont typeface="Arial" panose="020B0604020202020204" pitchFamily="34" charset="0"/>
              <a:buChar char="•"/>
            </a:pP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684" y="3136982"/>
            <a:ext cx="2389031" cy="2389031"/>
          </a:xfrm>
          <a:prstGeom prst="rect">
            <a:avLst/>
          </a:prstGeom>
        </p:spPr>
      </p:pic>
    </p:spTree>
    <p:extLst>
      <p:ext uri="{BB962C8B-B14F-4D97-AF65-F5344CB8AC3E}">
        <p14:creationId xmlns:p14="http://schemas.microsoft.com/office/powerpoint/2010/main" val="13280043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269" y="274638"/>
            <a:ext cx="8229600" cy="1143000"/>
          </a:xfrm>
        </p:spPr>
        <p:txBody>
          <a:bodyPr/>
          <a:lstStyle/>
          <a:p>
            <a:r>
              <a:rPr lang="en-US" dirty="0"/>
              <a:t>Over/Under Guidelines</a:t>
            </a:r>
          </a:p>
        </p:txBody>
      </p:sp>
      <p:sp>
        <p:nvSpPr>
          <p:cNvPr id="3" name="Content Placeholder 2"/>
          <p:cNvSpPr>
            <a:spLocks noGrp="1"/>
          </p:cNvSpPr>
          <p:nvPr>
            <p:ph idx="1"/>
          </p:nvPr>
        </p:nvSpPr>
        <p:spPr>
          <a:xfrm>
            <a:off x="157943" y="1517073"/>
            <a:ext cx="8911242" cy="4525963"/>
          </a:xfrm>
        </p:spPr>
        <p:txBody>
          <a:bodyPr>
            <a:normAutofit lnSpcReduction="10000"/>
          </a:bodyPr>
          <a:lstStyle/>
          <a:p>
            <a:pPr marL="0" lvl="0" indent="0">
              <a:buNone/>
            </a:pPr>
            <a:r>
              <a:rPr lang="en-US" dirty="0">
                <a:latin typeface="Times New Roman" panose="02020603050405020304" pitchFamily="18" charset="0"/>
                <a:cs typeface="Times New Roman" panose="02020603050405020304" pitchFamily="18" charset="0"/>
              </a:rPr>
              <a:t>Any overages/shortages in your cash deposit and/or change fund must be properly recorded in KFS</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Full amount of true revenue collected for that day should be credited to the appropriate KFS account</a:t>
            </a:r>
          </a:p>
          <a:p>
            <a:r>
              <a:rPr lang="en-US" sz="2000" dirty="0">
                <a:latin typeface="Times New Roman" panose="02020603050405020304" pitchFamily="18" charset="0"/>
                <a:cs typeface="Times New Roman" panose="02020603050405020304" pitchFamily="18" charset="0"/>
              </a:rPr>
              <a:t>Any over/under amounts in the deposit should be recorded on a separate Accounting Line, using object code 1122.  Attach over/under form to </a:t>
            </a:r>
            <a:r>
              <a:rPr lang="en-US" sz="2000" dirty="0" err="1">
                <a:latin typeface="Times New Roman" panose="02020603050405020304" pitchFamily="18" charset="0"/>
                <a:cs typeface="Times New Roman" panose="02020603050405020304" pitchFamily="18" charset="0"/>
              </a:rPr>
              <a:t>eDoc</a:t>
            </a:r>
            <a:r>
              <a:rPr lang="en-US" sz="2000" dirty="0">
                <a:latin typeface="Times New Roman" panose="02020603050405020304" pitchFamily="18" charset="0"/>
                <a:cs typeface="Times New Roman" panose="02020603050405020304" pitchFamily="18" charset="0"/>
              </a:rPr>
              <a:t>.</a:t>
            </a:r>
          </a:p>
          <a:p>
            <a:pPr lvl="0"/>
            <a:r>
              <a:rPr lang="en-US" sz="2000" dirty="0">
                <a:latin typeface="Times New Roman" panose="02020603050405020304" pitchFamily="18" charset="0"/>
                <a:cs typeface="Times New Roman" panose="02020603050405020304" pitchFamily="18" charset="0"/>
              </a:rPr>
              <a:t>Submit Accountability Form C1 on Controller’s website to report loss</a:t>
            </a:r>
          </a:p>
          <a:p>
            <a:pPr lvl="0"/>
            <a:r>
              <a:rPr lang="en-US" sz="2000" dirty="0">
                <a:latin typeface="Times New Roman" panose="02020603050405020304" pitchFamily="18" charset="0"/>
                <a:cs typeface="Times New Roman" panose="02020603050405020304" pitchFamily="18" charset="0"/>
              </a:rPr>
              <a:t>Over/Under amounts in change fund also must be recorded in KFS using 1122 object code.  A DV can then be submitted to replenish the fund. Notify Cash Operations when discrepancies are found in your change fund.</a:t>
            </a:r>
          </a:p>
          <a:p>
            <a:pPr lvl="0"/>
            <a:r>
              <a:rPr lang="en-US" sz="2000" dirty="0">
                <a:solidFill>
                  <a:srgbClr val="FF0000"/>
                </a:solidFill>
                <a:latin typeface="Times New Roman" panose="02020603050405020304" pitchFamily="18" charset="0"/>
                <a:cs typeface="Times New Roman" panose="02020603050405020304" pitchFamily="18" charset="0"/>
              </a:rPr>
              <a:t>Regardless of amount, if the shortage is a result of suspected or documented theft, the shortage must be reported immediately to the Bursar, Controller, and University Police.</a:t>
            </a:r>
          </a:p>
          <a:p>
            <a:pPr lvl="0"/>
            <a:endParaRPr lang="en-US" sz="2000" dirty="0"/>
          </a:p>
          <a:p>
            <a:pPr lvl="0"/>
            <a:endParaRPr lang="en-US" dirty="0"/>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b="9169"/>
          <a:stretch/>
        </p:blipFill>
        <p:spPr>
          <a:xfrm>
            <a:off x="342556" y="111292"/>
            <a:ext cx="1513290" cy="1469691"/>
          </a:xfrm>
          <a:prstGeom prst="rect">
            <a:avLst/>
          </a:prstGeom>
        </p:spPr>
      </p:pic>
    </p:spTree>
    <p:extLst>
      <p:ext uri="{BB962C8B-B14F-4D97-AF65-F5344CB8AC3E}">
        <p14:creationId xmlns:p14="http://schemas.microsoft.com/office/powerpoint/2010/main" val="39053506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Much Did We Learn?</a:t>
            </a:r>
          </a:p>
        </p:txBody>
      </p:sp>
      <p:sp>
        <p:nvSpPr>
          <p:cNvPr id="2" name="Text Placeholder 1"/>
          <p:cNvSpPr>
            <a:spLocks noGrp="1"/>
          </p:cNvSpPr>
          <p:nvPr>
            <p:ph type="body" idx="1"/>
          </p:nvPr>
        </p:nvSpPr>
        <p:spPr>
          <a:xfrm>
            <a:off x="367028" y="1355982"/>
            <a:ext cx="7032567" cy="451629"/>
          </a:xfrm>
        </p:spPr>
        <p:txBody>
          <a:bodyPr>
            <a:normAutofit fontScale="85000" lnSpcReduction="10000"/>
          </a:bodyPr>
          <a:lstStyle/>
          <a:p>
            <a:r>
              <a:rPr lang="en-US" dirty="0">
                <a:solidFill>
                  <a:srgbClr val="0070C0"/>
                </a:solidFill>
                <a:latin typeface="Times New Roman" panose="02020603050405020304" pitchFamily="18" charset="0"/>
                <a:cs typeface="Times New Roman" panose="02020603050405020304" pitchFamily="18" charset="0"/>
              </a:rPr>
              <a:t>Mary comes in and wants to buy a sweatshirt.  It costs $25.00</a:t>
            </a:r>
          </a:p>
        </p:txBody>
      </p:sp>
      <p:sp>
        <p:nvSpPr>
          <p:cNvPr id="7" name="TextBox 6"/>
          <p:cNvSpPr txBox="1"/>
          <p:nvPr/>
        </p:nvSpPr>
        <p:spPr>
          <a:xfrm>
            <a:off x="457200" y="1807611"/>
            <a:ext cx="6409113" cy="1015663"/>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Step 1: </a:t>
            </a:r>
            <a:r>
              <a:rPr lang="en-US" sz="2000" dirty="0">
                <a:latin typeface="Times New Roman" panose="02020603050405020304" pitchFamily="18" charset="0"/>
                <a:cs typeface="Times New Roman" panose="02020603050405020304" pitchFamily="18" charset="0"/>
              </a:rPr>
              <a:t>Create a record of the transaction by entering into a cash register, online system, or by filling out a pre-numbered receipt.</a:t>
            </a:r>
          </a:p>
        </p:txBody>
      </p:sp>
      <p:sp>
        <p:nvSpPr>
          <p:cNvPr id="5" name="Content Placeholder 4"/>
          <p:cNvSpPr>
            <a:spLocks noGrp="1"/>
          </p:cNvSpPr>
          <p:nvPr>
            <p:ph sz="half" idx="2"/>
          </p:nvPr>
        </p:nvSpPr>
        <p:spPr>
          <a:xfrm>
            <a:off x="295154" y="2870013"/>
            <a:ext cx="4040188" cy="2225495"/>
          </a:xfrm>
        </p:spPr>
        <p:txBody>
          <a:bodyPr>
            <a:normAutofit fontScale="62500" lnSpcReduction="20000"/>
          </a:bodyPr>
          <a:lstStyle/>
          <a:p>
            <a:r>
              <a:rPr lang="en-US" sz="2600" i="1" dirty="0">
                <a:latin typeface="Times New Roman" panose="02020603050405020304" pitchFamily="18" charset="0"/>
                <a:cs typeface="Times New Roman" panose="02020603050405020304" pitchFamily="18" charset="0"/>
              </a:rPr>
              <a:t>Receipts should be pre-numbered and include:</a:t>
            </a:r>
          </a:p>
          <a:p>
            <a:pPr marL="285750" indent="-285750">
              <a:buFontTx/>
              <a:buChar char="-"/>
            </a:pPr>
            <a:r>
              <a:rPr lang="en-US" sz="2600" i="1" dirty="0">
                <a:latin typeface="Times New Roman" panose="02020603050405020304" pitchFamily="18" charset="0"/>
                <a:cs typeface="Times New Roman" panose="02020603050405020304" pitchFamily="18" charset="0"/>
              </a:rPr>
              <a:t>Date payment is received</a:t>
            </a:r>
          </a:p>
          <a:p>
            <a:pPr marL="285750" indent="-285750">
              <a:buFontTx/>
              <a:buChar char="-"/>
            </a:pPr>
            <a:r>
              <a:rPr lang="en-US" sz="2600" i="1" dirty="0">
                <a:latin typeface="Times New Roman" panose="02020603050405020304" pitchFamily="18" charset="0"/>
                <a:cs typeface="Times New Roman" panose="02020603050405020304" pitchFamily="18" charset="0"/>
              </a:rPr>
              <a:t>Department</a:t>
            </a:r>
          </a:p>
          <a:p>
            <a:pPr marL="285750" indent="-285750">
              <a:buFontTx/>
              <a:buChar char="-"/>
            </a:pPr>
            <a:r>
              <a:rPr lang="en-US" sz="2600" i="1" dirty="0">
                <a:latin typeface="Times New Roman" panose="02020603050405020304" pitchFamily="18" charset="0"/>
                <a:cs typeface="Times New Roman" panose="02020603050405020304" pitchFamily="18" charset="0"/>
              </a:rPr>
              <a:t>Customer name</a:t>
            </a:r>
          </a:p>
          <a:p>
            <a:pPr marL="285750" indent="-285750">
              <a:buFontTx/>
              <a:buChar char="-"/>
            </a:pPr>
            <a:r>
              <a:rPr lang="en-US" sz="2600" i="1" dirty="0">
                <a:latin typeface="Times New Roman" panose="02020603050405020304" pitchFamily="18" charset="0"/>
                <a:cs typeface="Times New Roman" panose="02020603050405020304" pitchFamily="18" charset="0"/>
              </a:rPr>
              <a:t>Reason for payment</a:t>
            </a:r>
          </a:p>
          <a:p>
            <a:pPr marL="285750" indent="-285750">
              <a:buFontTx/>
              <a:buChar char="-"/>
            </a:pPr>
            <a:r>
              <a:rPr lang="en-US" sz="2600" i="1" dirty="0">
                <a:latin typeface="Times New Roman" panose="02020603050405020304" pitchFamily="18" charset="0"/>
                <a:cs typeface="Times New Roman" panose="02020603050405020304" pitchFamily="18" charset="0"/>
              </a:rPr>
              <a:t>Payment type</a:t>
            </a:r>
          </a:p>
          <a:p>
            <a:pPr marL="285750" indent="-285750">
              <a:buFontTx/>
              <a:buChar char="-"/>
            </a:pPr>
            <a:r>
              <a:rPr lang="en-US" sz="2600" i="1" dirty="0">
                <a:latin typeface="Times New Roman" panose="02020603050405020304" pitchFamily="18" charset="0"/>
                <a:cs typeface="Times New Roman" panose="02020603050405020304" pitchFamily="18" charset="0"/>
              </a:rPr>
              <a:t>Total amount received</a:t>
            </a:r>
          </a:p>
          <a:p>
            <a:pPr marL="285750" indent="-285750">
              <a:buFontTx/>
              <a:buChar char="-"/>
            </a:pPr>
            <a:r>
              <a:rPr lang="en-US" sz="2600" i="1" dirty="0">
                <a:latin typeface="Times New Roman" panose="02020603050405020304" pitchFamily="18" charset="0"/>
                <a:cs typeface="Times New Roman" panose="02020603050405020304" pitchFamily="18" charset="0"/>
              </a:rPr>
              <a:t>Staff name accepting payment</a:t>
            </a:r>
          </a:p>
          <a:p>
            <a:endParaRPr lang="en-US" dirty="0"/>
          </a:p>
        </p:txBody>
      </p:sp>
      <p:pic>
        <p:nvPicPr>
          <p:cNvPr id="8" name="Content Placeholder 7" descr="Example of UConn payment receipt."/>
          <p:cNvPicPr>
            <a:picLocks noGrp="1" noChangeAspect="1"/>
          </p:cNvPicPr>
          <p:nvPr>
            <p:ph sz="quarter" idx="4"/>
          </p:nvPr>
        </p:nvPicPr>
        <p:blipFill>
          <a:blip r:embed="rId2"/>
          <a:stretch>
            <a:fillRect/>
          </a:stretch>
        </p:blipFill>
        <p:spPr>
          <a:xfrm>
            <a:off x="4645025" y="2873645"/>
            <a:ext cx="4041775" cy="2872017"/>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313" y="1679042"/>
            <a:ext cx="1377377" cy="1037084"/>
          </a:xfrm>
          <a:prstGeom prst="rect">
            <a:avLst/>
          </a:prstGeom>
        </p:spPr>
      </p:pic>
    </p:spTree>
    <p:extLst>
      <p:ext uri="{BB962C8B-B14F-4D97-AF65-F5344CB8AC3E}">
        <p14:creationId xmlns:p14="http://schemas.microsoft.com/office/powerpoint/2010/main" val="17320739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457200" y="274638"/>
            <a:ext cx="8229600" cy="1143000"/>
          </a:xfrm>
        </p:spPr>
        <p:txBody>
          <a:bodyPr/>
          <a:lstStyle/>
          <a:p>
            <a:r>
              <a:rPr lang="en-US" dirty="0">
                <a:latin typeface="Times New Roman" panose="02020603050405020304" pitchFamily="18" charset="0"/>
                <a:cs typeface="Times New Roman" panose="02020603050405020304" pitchFamily="18" charset="0"/>
              </a:rPr>
              <a:t>So Far, So Good…</a:t>
            </a:r>
          </a:p>
        </p:txBody>
      </p:sp>
      <p:sp>
        <p:nvSpPr>
          <p:cNvPr id="8" name="Content Placeholder 7"/>
          <p:cNvSpPr>
            <a:spLocks noGrp="1"/>
          </p:cNvSpPr>
          <p:nvPr>
            <p:ph idx="1"/>
          </p:nvPr>
        </p:nvSpPr>
        <p:spPr>
          <a:xfrm>
            <a:off x="368687" y="1358312"/>
            <a:ext cx="7436734" cy="3618180"/>
          </a:xfrm>
        </p:spPr>
        <p:txBody>
          <a:bodyPr>
            <a:normAutofit fontScale="77500" lnSpcReduction="20000"/>
          </a:bodyPr>
          <a:lstStyle/>
          <a:p>
            <a:pPr marL="0" indent="0">
              <a:buNone/>
            </a:pPr>
            <a:r>
              <a:rPr lang="en-US" sz="3100" b="1" dirty="0">
                <a:latin typeface="Times New Roman" panose="02020603050405020304" pitchFamily="18" charset="0"/>
                <a:cs typeface="Times New Roman" panose="02020603050405020304" pitchFamily="18" charset="0"/>
              </a:rPr>
              <a:t>Mary is paying with a $20 and a $10.</a:t>
            </a:r>
          </a:p>
          <a:p>
            <a:r>
              <a:rPr lang="en-US" sz="2000" b="1" dirty="0">
                <a:latin typeface="Times New Roman" panose="02020603050405020304" pitchFamily="18" charset="0"/>
                <a:cs typeface="Times New Roman" panose="02020603050405020304" pitchFamily="18" charset="0"/>
              </a:rPr>
              <a:t>Step 2. </a:t>
            </a:r>
            <a:r>
              <a:rPr lang="en-US" sz="2000" dirty="0">
                <a:latin typeface="Times New Roman" panose="02020603050405020304" pitchFamily="18" charset="0"/>
                <a:cs typeface="Times New Roman" panose="02020603050405020304" pitchFamily="18" charset="0"/>
              </a:rPr>
              <a:t>Using an adding machine, add the physical cash received, being sure to take note of the appearance and texture of the bills.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Mark any bill $20 and over to check for fraud.</a:t>
            </a:r>
            <a:endParaRPr lang="en-US" sz="2000" dirty="0">
              <a:solidFill>
                <a:schemeClr val="tx1"/>
              </a:solidFill>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Calculator tapes record specific denominations received</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and can be invaluable in the event of a balancing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difference at the end of the day.</a:t>
            </a:r>
          </a:p>
          <a:p>
            <a:pPr lvl="1"/>
            <a:r>
              <a:rPr lang="en-US" sz="1800" dirty="0">
                <a:latin typeface="Times New Roman" panose="02020603050405020304" pitchFamily="18" charset="0"/>
                <a:cs typeface="Times New Roman" panose="02020603050405020304" pitchFamily="18" charset="0"/>
              </a:rPr>
              <a:t>It is also helpful when you need to make change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as an exact record of what transpired.</a:t>
            </a:r>
          </a:p>
          <a:p>
            <a:r>
              <a:rPr lang="en-US" sz="2200" dirty="0">
                <a:latin typeface="Times New Roman" panose="02020603050405020304" pitchFamily="18" charset="0"/>
                <a:cs typeface="Times New Roman" panose="02020603050405020304" pitchFamily="18" charset="0"/>
              </a:rPr>
              <a:t>Make the change</a:t>
            </a:r>
          </a:p>
          <a:p>
            <a:pPr lvl="1"/>
            <a:r>
              <a:rPr lang="en-US" sz="1800" dirty="0">
                <a:latin typeface="Times New Roman" panose="02020603050405020304" pitchFamily="18" charset="0"/>
                <a:cs typeface="Times New Roman" panose="02020603050405020304" pitchFamily="18" charset="0"/>
              </a:rPr>
              <a:t>Put the $10 into your change fund</a:t>
            </a:r>
          </a:p>
          <a:p>
            <a:pPr lvl="1"/>
            <a:r>
              <a:rPr lang="en-US" sz="1800" dirty="0">
                <a:latin typeface="Times New Roman" panose="02020603050405020304" pitchFamily="18" charset="0"/>
                <a:cs typeface="Times New Roman" panose="02020603050405020304" pitchFamily="18" charset="0"/>
              </a:rPr>
              <a:t>Take out 2 $5’s</a:t>
            </a:r>
          </a:p>
          <a:p>
            <a:pPr lvl="1"/>
            <a:r>
              <a:rPr lang="en-US" sz="1800" dirty="0">
                <a:latin typeface="Times New Roman" panose="02020603050405020304" pitchFamily="18" charset="0"/>
                <a:cs typeface="Times New Roman" panose="02020603050405020304" pitchFamily="18" charset="0"/>
              </a:rPr>
              <a:t>Give one $5 to Mary, keep the other $5 as part of the payment received</a:t>
            </a:r>
          </a:p>
          <a:p>
            <a:pPr lvl="1"/>
            <a:r>
              <a:rPr lang="en-US" sz="1800" dirty="0">
                <a:latin typeface="Times New Roman" panose="02020603050405020304" pitchFamily="18" charset="0"/>
                <a:cs typeface="Times New Roman" panose="02020603050405020304" pitchFamily="18" charset="0"/>
              </a:rPr>
              <a:t>This will keep your deposit and change fund separate and ensure that the </a:t>
            </a:r>
          </a:p>
          <a:p>
            <a:pPr marL="457200" lvl="1" indent="0">
              <a:buNone/>
            </a:pPr>
            <a:r>
              <a:rPr lang="en-US" sz="1800" dirty="0">
                <a:latin typeface="Times New Roman" panose="02020603050405020304" pitchFamily="18" charset="0"/>
                <a:cs typeface="Times New Roman" panose="02020603050405020304" pitchFamily="18" charset="0"/>
              </a:rPr>
              <a:t>       change fund amount on hand remains constant</a:t>
            </a:r>
          </a:p>
          <a:p>
            <a:pPr lvl="1"/>
            <a:r>
              <a:rPr lang="en-US" sz="1800" dirty="0">
                <a:latin typeface="Times New Roman" panose="02020603050405020304" pitchFamily="18" charset="0"/>
                <a:cs typeface="Times New Roman" panose="02020603050405020304" pitchFamily="18" charset="0"/>
              </a:rPr>
              <a:t>How else may a department handle the change fund and payments received?</a:t>
            </a:r>
          </a:p>
          <a:p>
            <a:pPr marL="0" indent="0">
              <a:buNone/>
            </a:pPr>
            <a:endParaRPr lang="en-US" dirty="0"/>
          </a:p>
          <a:p>
            <a:pPr marL="0" indent="0">
              <a:buNone/>
            </a:pPr>
            <a:endParaRPr lang="en-US" dirty="0"/>
          </a:p>
        </p:txBody>
      </p:sp>
      <p:pic>
        <p:nvPicPr>
          <p:cNvPr id="12" name="Picture 11" descr="Calculation of money paid less items purchased, showing change owed to customer."/>
          <p:cNvPicPr>
            <a:picLocks noChangeAspect="1"/>
          </p:cNvPicPr>
          <p:nvPr/>
        </p:nvPicPr>
        <p:blipFill>
          <a:blip r:embed="rId2"/>
          <a:stretch>
            <a:fillRect/>
          </a:stretch>
        </p:blipFill>
        <p:spPr>
          <a:xfrm>
            <a:off x="6540808" y="2688545"/>
            <a:ext cx="1361820" cy="1724005"/>
          </a:xfrm>
          <a:prstGeom prst="rect">
            <a:avLst/>
          </a:prstGeom>
        </p:spPr>
      </p:pic>
      <p:sp>
        <p:nvSpPr>
          <p:cNvPr id="18" name="TextBox 17"/>
          <p:cNvSpPr txBox="1"/>
          <p:nvPr/>
        </p:nvSpPr>
        <p:spPr>
          <a:xfrm>
            <a:off x="7877041" y="2754021"/>
            <a:ext cx="1146468" cy="523220"/>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Total the</a:t>
            </a:r>
            <a:br>
              <a:rPr lang="en-US" sz="1400" b="1"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money given</a:t>
            </a:r>
          </a:p>
        </p:txBody>
      </p:sp>
      <p:cxnSp>
        <p:nvCxnSpPr>
          <p:cNvPr id="19" name="Straight Arrow Connector 18">
            <a:extLst>
              <a:ext uri="{C183D7F6-B498-43B3-948B-1728B52AA6E4}">
                <adec:decorative xmlns:adec="http://schemas.microsoft.com/office/drawing/2017/decorative" val="1"/>
              </a:ext>
            </a:extLst>
          </p:cNvPr>
          <p:cNvCxnSpPr/>
          <p:nvPr/>
        </p:nvCxnSpPr>
        <p:spPr>
          <a:xfrm flipH="1">
            <a:off x="7569808" y="3090855"/>
            <a:ext cx="3072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903490" y="3416389"/>
            <a:ext cx="1093569" cy="584775"/>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Less items</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purchased</a:t>
            </a:r>
          </a:p>
        </p:txBody>
      </p:sp>
      <p:sp>
        <p:nvSpPr>
          <p:cNvPr id="11" name="TextBox 10"/>
          <p:cNvSpPr txBox="1"/>
          <p:nvPr/>
        </p:nvSpPr>
        <p:spPr>
          <a:xfrm>
            <a:off x="6893984" y="4412550"/>
            <a:ext cx="1471878" cy="584775"/>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Change Owed </a:t>
            </a:r>
          </a:p>
          <a:p>
            <a:r>
              <a:rPr lang="en-US" sz="1600" b="1" dirty="0">
                <a:latin typeface="Times New Roman" panose="02020603050405020304" pitchFamily="18" charset="0"/>
                <a:cs typeface="Times New Roman" panose="02020603050405020304" pitchFamily="18" charset="0"/>
              </a:rPr>
              <a:t>To Customer</a:t>
            </a:r>
          </a:p>
        </p:txBody>
      </p:sp>
      <p:cxnSp>
        <p:nvCxnSpPr>
          <p:cNvPr id="13" name="Straight Arrow Connector 12">
            <a:extLst>
              <a:ext uri="{C183D7F6-B498-43B3-948B-1728B52AA6E4}">
                <adec:decorative xmlns:adec="http://schemas.microsoft.com/office/drawing/2017/decorative" val="1"/>
              </a:ext>
            </a:extLst>
          </p:cNvPr>
          <p:cNvCxnSpPr/>
          <p:nvPr/>
        </p:nvCxnSpPr>
        <p:spPr>
          <a:xfrm flipH="1">
            <a:off x="7569808" y="3650579"/>
            <a:ext cx="3072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C183D7F6-B498-43B3-948B-1728B52AA6E4}">
                <adec:decorative xmlns:adec="http://schemas.microsoft.com/office/drawing/2017/decorative" val="1"/>
              </a:ext>
            </a:extLst>
          </p:cNvPr>
          <p:cNvCxnSpPr/>
          <p:nvPr/>
        </p:nvCxnSpPr>
        <p:spPr>
          <a:xfrm flipV="1">
            <a:off x="7185307" y="4091161"/>
            <a:ext cx="0" cy="3213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0" name="Picture 19">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889259"/>
            <a:ext cx="1174286" cy="782857"/>
          </a:xfrm>
          <a:prstGeom prst="rect">
            <a:avLst/>
          </a:prstGeom>
        </p:spPr>
      </p:pic>
      <p:pic>
        <p:nvPicPr>
          <p:cNvPr id="23" name="Picture 22">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483" y="744820"/>
            <a:ext cx="1256830" cy="965205"/>
          </a:xfrm>
          <a:prstGeom prst="rect">
            <a:avLst/>
          </a:prstGeom>
        </p:spPr>
      </p:pic>
    </p:spTree>
    <p:extLst>
      <p:ext uri="{BB962C8B-B14F-4D97-AF65-F5344CB8AC3E}">
        <p14:creationId xmlns:p14="http://schemas.microsoft.com/office/powerpoint/2010/main" val="11150498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What’s Next?</a:t>
            </a:r>
          </a:p>
        </p:txBody>
      </p:sp>
      <p:sp>
        <p:nvSpPr>
          <p:cNvPr id="3" name="Content Placeholder 2"/>
          <p:cNvSpPr>
            <a:spLocks noGrp="1"/>
          </p:cNvSpPr>
          <p:nvPr>
            <p:ph idx="1"/>
          </p:nvPr>
        </p:nvSpPr>
        <p:spPr>
          <a:xfrm>
            <a:off x="185652" y="1276321"/>
            <a:ext cx="8803178" cy="4525963"/>
          </a:xfrm>
        </p:spPr>
        <p:txBody>
          <a:bodyPr>
            <a:normAutofit lnSpcReduction="10000"/>
          </a:bodyPr>
          <a:lstStyle/>
          <a:p>
            <a:r>
              <a:rPr lang="en-US" sz="2000" b="1" dirty="0">
                <a:latin typeface="Times New Roman" panose="02020603050405020304" pitchFamily="18" charset="0"/>
                <a:cs typeface="Times New Roman" panose="02020603050405020304" pitchFamily="18" charset="0"/>
              </a:rPr>
              <a:t>Step 3. </a:t>
            </a:r>
            <a:r>
              <a:rPr lang="en-US" sz="2000" dirty="0">
                <a:latin typeface="Times New Roman" panose="02020603050405020304" pitchFamily="18" charset="0"/>
                <a:cs typeface="Times New Roman" panose="02020603050405020304" pitchFamily="18" charset="0"/>
              </a:rPr>
              <a:t>Secure payment in a cash drawer or locked box/bag until it is time to balance at the end of the day</a:t>
            </a:r>
            <a:r>
              <a:rPr lang="en-US" sz="1200"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b="1" dirty="0">
                <a:solidFill>
                  <a:srgbClr val="0070C0"/>
                </a:solidFill>
                <a:latin typeface="Times New Roman" panose="02020603050405020304" pitchFamily="18" charset="0"/>
                <a:cs typeface="Times New Roman" panose="02020603050405020304" pitchFamily="18" charset="0"/>
              </a:rPr>
              <a:t>Mail has arrived.  A customer sent a check to pay for a water bottle.  </a:t>
            </a:r>
          </a:p>
          <a:p>
            <a:r>
              <a:rPr lang="en-US" sz="2400" b="1" dirty="0">
                <a:solidFill>
                  <a:schemeClr val="tx1"/>
                </a:solidFill>
                <a:latin typeface="Times New Roman" panose="02020603050405020304" pitchFamily="18" charset="0"/>
                <a:cs typeface="Times New Roman" panose="02020603050405020304" pitchFamily="18" charset="0"/>
              </a:rPr>
              <a:t>Step 1: </a:t>
            </a:r>
            <a:r>
              <a:rPr lang="en-US" sz="2400" dirty="0">
                <a:solidFill>
                  <a:schemeClr val="tx1"/>
                </a:solidFill>
                <a:latin typeface="Times New Roman" panose="02020603050405020304" pitchFamily="18" charset="0"/>
                <a:cs typeface="Times New Roman" panose="02020603050405020304" pitchFamily="18" charset="0"/>
              </a:rPr>
              <a:t>Log the payment, ensuring legal line agrees to numeric amount written</a:t>
            </a: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r>
              <a:rPr lang="en-US" sz="2400" b="1" dirty="0">
                <a:solidFill>
                  <a:schemeClr val="tx1"/>
                </a:solidFill>
                <a:latin typeface="Times New Roman" panose="02020603050405020304" pitchFamily="18" charset="0"/>
                <a:cs typeface="Times New Roman" panose="02020603050405020304" pitchFamily="18" charset="0"/>
              </a:rPr>
              <a:t>Step 2</a:t>
            </a:r>
            <a:r>
              <a:rPr lang="en-US" sz="2400" dirty="0">
                <a:solidFill>
                  <a:schemeClr val="tx1"/>
                </a:solidFill>
                <a:latin typeface="Times New Roman" panose="02020603050405020304" pitchFamily="18" charset="0"/>
                <a:cs typeface="Times New Roman" panose="02020603050405020304" pitchFamily="18" charset="0"/>
              </a:rPr>
              <a:t>: Secure the payment!</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6998" y="1556036"/>
            <a:ext cx="748826" cy="748826"/>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027" y="3003653"/>
            <a:ext cx="1455940" cy="1096237"/>
          </a:xfrm>
          <a:prstGeom prst="rect">
            <a:avLst/>
          </a:prstGeom>
        </p:spPr>
      </p:pic>
      <p:pic>
        <p:nvPicPr>
          <p:cNvPr id="9" name="Picture 8" descr="Sample check log.">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19052" y="3459682"/>
            <a:ext cx="6371331" cy="1316979"/>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725" y="4829695"/>
            <a:ext cx="856211" cy="856211"/>
          </a:xfrm>
          <a:prstGeom prst="rect">
            <a:avLst/>
          </a:prstGeom>
        </p:spPr>
      </p:pic>
      <p:pic>
        <p:nvPicPr>
          <p:cNvPr id="12" name="Picture 2" descr="Image result for money check clipar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3782" y="4204698"/>
            <a:ext cx="997527" cy="55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43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End of the Day</a:t>
            </a:r>
          </a:p>
        </p:txBody>
      </p:sp>
      <p:pic>
        <p:nvPicPr>
          <p:cNvPr id="7" name="Picture 6" descr="Sample check log."/>
          <p:cNvPicPr>
            <a:picLocks noChangeAspect="1"/>
          </p:cNvPicPr>
          <p:nvPr/>
        </p:nvPicPr>
        <p:blipFill>
          <a:blip r:embed="rId2"/>
          <a:stretch>
            <a:fillRect/>
          </a:stretch>
        </p:blipFill>
        <p:spPr>
          <a:xfrm>
            <a:off x="564162" y="3519564"/>
            <a:ext cx="7640499" cy="2127230"/>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685" y="1940059"/>
            <a:ext cx="1724788" cy="1293592"/>
          </a:xfrm>
          <a:prstGeom prst="rect">
            <a:avLst/>
          </a:prstGeom>
        </p:spPr>
      </p:pic>
      <p:sp>
        <p:nvSpPr>
          <p:cNvPr id="3" name="Content Placeholder 2"/>
          <p:cNvSpPr>
            <a:spLocks noGrp="1"/>
          </p:cNvSpPr>
          <p:nvPr>
            <p:ph idx="1"/>
          </p:nvPr>
        </p:nvSpPr>
        <p:spPr>
          <a:xfrm>
            <a:off x="243515" y="1327477"/>
            <a:ext cx="9000238" cy="2518756"/>
          </a:xfrm>
        </p:spPr>
        <p:txBody>
          <a:bodyPr>
            <a:normAutofit/>
          </a:bodyPr>
          <a:lstStyle/>
          <a:p>
            <a:pPr marL="0" indent="0">
              <a:buNone/>
            </a:pPr>
            <a:r>
              <a:rPr lang="en-US" sz="2800" b="1" dirty="0">
                <a:solidFill>
                  <a:srgbClr val="0070C0"/>
                </a:solidFill>
                <a:latin typeface="Times New Roman" panose="02020603050405020304" pitchFamily="18" charset="0"/>
                <a:cs typeface="Times New Roman" panose="02020603050405020304" pitchFamily="18" charset="0"/>
              </a:rPr>
              <a:t>It’s finally the end of the day – Time to Balance!</a:t>
            </a:r>
          </a:p>
          <a:p>
            <a:r>
              <a:rPr lang="en-US" sz="2000" b="1" dirty="0">
                <a:latin typeface="Times New Roman" panose="02020603050405020304" pitchFamily="18" charset="0"/>
                <a:cs typeface="Times New Roman" panose="02020603050405020304" pitchFamily="18" charset="0"/>
              </a:rPr>
              <a:t>Step 1. </a:t>
            </a:r>
            <a:r>
              <a:rPr lang="en-US" sz="2000" dirty="0">
                <a:latin typeface="Times New Roman" panose="02020603050405020304" pitchFamily="18" charset="0"/>
                <a:cs typeface="Times New Roman" panose="02020603050405020304" pitchFamily="18" charset="0"/>
              </a:rPr>
              <a:t>Add all cash and checks and compare totals to daily receipts/spreadsheet/register total.</a:t>
            </a:r>
          </a:p>
          <a:p>
            <a:pPr lvl="1"/>
            <a:r>
              <a:rPr lang="en-US" sz="1400" dirty="0">
                <a:latin typeface="Times New Roman" panose="02020603050405020304" pitchFamily="18" charset="0"/>
                <a:cs typeface="Times New Roman" panose="02020603050405020304" pitchFamily="18" charset="0"/>
              </a:rPr>
              <a:t>May be helpful to add total of all cash receipts to the check log </a:t>
            </a:r>
          </a:p>
          <a:p>
            <a:pPr lvl="1"/>
            <a:r>
              <a:rPr lang="en-US" sz="1400" dirty="0">
                <a:latin typeface="Times New Roman" panose="02020603050405020304" pitchFamily="18" charset="0"/>
                <a:cs typeface="Times New Roman" panose="02020603050405020304" pitchFamily="18" charset="0"/>
              </a:rPr>
              <a:t>Compare total backup to total physical cash and physical checks received</a:t>
            </a:r>
          </a:p>
          <a:p>
            <a:endParaRPr lang="en-US" i="1"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4116485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Now What?</a:t>
            </a:r>
          </a:p>
        </p:txBody>
      </p:sp>
      <p:sp>
        <p:nvSpPr>
          <p:cNvPr id="3" name="Content Placeholder 2"/>
          <p:cNvSpPr>
            <a:spLocks noGrp="1"/>
          </p:cNvSpPr>
          <p:nvPr>
            <p:ph idx="1"/>
          </p:nvPr>
        </p:nvSpPr>
        <p:spPr>
          <a:xfrm>
            <a:off x="83127" y="1600200"/>
            <a:ext cx="8936182" cy="3562004"/>
          </a:xfrm>
        </p:spPr>
        <p:txBody>
          <a:bodyPr>
            <a:normAutofit fontScale="85000" lnSpcReduction="10000"/>
          </a:bodyPr>
          <a:lstStyle/>
          <a:p>
            <a:r>
              <a:rPr lang="en-US" sz="2800" b="1" dirty="0">
                <a:latin typeface="Times New Roman" panose="02020603050405020304" pitchFamily="18" charset="0"/>
                <a:cs typeface="Times New Roman" panose="02020603050405020304" pitchFamily="18" charset="0"/>
              </a:rPr>
              <a:t>Step 2.  </a:t>
            </a:r>
            <a:r>
              <a:rPr lang="en-US" sz="2800" dirty="0">
                <a:latin typeface="Times New Roman" panose="02020603050405020304" pitchFamily="18" charset="0"/>
                <a:cs typeface="Times New Roman" panose="02020603050405020304" pitchFamily="18" charset="0"/>
              </a:rPr>
              <a:t>Submit </a:t>
            </a:r>
            <a:r>
              <a:rPr lang="en-US" sz="2800" dirty="0" err="1">
                <a:latin typeface="Times New Roman" panose="02020603050405020304" pitchFamily="18" charset="0"/>
                <a:cs typeface="Times New Roman" panose="02020603050405020304" pitchFamily="18" charset="0"/>
              </a:rPr>
              <a:t>eDoc</a:t>
            </a:r>
            <a:r>
              <a:rPr lang="en-US" sz="2800" dirty="0">
                <a:latin typeface="Times New Roman" panose="02020603050405020304" pitchFamily="18" charset="0"/>
                <a:cs typeface="Times New Roman" panose="02020603050405020304" pitchFamily="18" charset="0"/>
              </a:rPr>
              <a:t> in KFS</a:t>
            </a:r>
          </a:p>
          <a:p>
            <a:pPr lvl="1"/>
            <a:r>
              <a:rPr lang="en-US" sz="2600" dirty="0">
                <a:latin typeface="Times New Roman" panose="02020603050405020304" pitchFamily="18" charset="0"/>
                <a:cs typeface="Times New Roman" panose="02020603050405020304" pitchFamily="18" charset="0"/>
              </a:rPr>
              <a:t>Ideally, someone other than the person who received the funds should submit the </a:t>
            </a:r>
            <a:r>
              <a:rPr lang="en-US" sz="2600" dirty="0" err="1">
                <a:latin typeface="Times New Roman" panose="02020603050405020304" pitchFamily="18" charset="0"/>
                <a:cs typeface="Times New Roman" panose="02020603050405020304" pitchFamily="18" charset="0"/>
              </a:rPr>
              <a:t>eDoc</a:t>
            </a:r>
            <a:r>
              <a:rPr lang="en-US" sz="2600" dirty="0">
                <a:latin typeface="Times New Roman" panose="02020603050405020304" pitchFamily="18" charset="0"/>
                <a:cs typeface="Times New Roman" panose="02020603050405020304" pitchFamily="18" charset="0"/>
              </a:rPr>
              <a:t>.  This person should also confirm total payments agree to total backup</a:t>
            </a:r>
          </a:p>
          <a:p>
            <a:pPr lvl="1"/>
            <a:r>
              <a:rPr lang="en-US" sz="2600" dirty="0">
                <a:latin typeface="Times New Roman" panose="02020603050405020304" pitchFamily="18" charset="0"/>
                <a:cs typeface="Times New Roman" panose="02020603050405020304" pitchFamily="18" charset="0"/>
              </a:rPr>
              <a:t>Submit an </a:t>
            </a:r>
            <a:r>
              <a:rPr lang="en-US" sz="2600" dirty="0" err="1">
                <a:latin typeface="Times New Roman" panose="02020603050405020304" pitchFamily="18" charset="0"/>
                <a:cs typeface="Times New Roman" panose="02020603050405020304" pitchFamily="18" charset="0"/>
              </a:rPr>
              <a:t>eDoc</a:t>
            </a:r>
            <a:r>
              <a:rPr lang="en-US" sz="2600" dirty="0">
                <a:latin typeface="Times New Roman" panose="02020603050405020304" pitchFamily="18" charset="0"/>
                <a:cs typeface="Times New Roman" panose="02020603050405020304" pitchFamily="18" charset="0"/>
              </a:rPr>
              <a:t> in KFS every day that funds are received</a:t>
            </a:r>
          </a:p>
          <a:p>
            <a:pPr lvl="1"/>
            <a:r>
              <a:rPr lang="en-US" sz="2600" dirty="0">
                <a:latin typeface="Times New Roman" panose="02020603050405020304" pitchFamily="18" charset="0"/>
                <a:cs typeface="Times New Roman" panose="02020603050405020304" pitchFamily="18" charset="0"/>
              </a:rPr>
              <a:t>This department scans checks to RDS and cash is delivered to the bank by Dunbar, so ADs should be used – one AD for checks, one AD for cash.  Indicate payment type in Advance Deposit tab Description</a:t>
            </a:r>
          </a:p>
          <a:p>
            <a:pPr lvl="1"/>
            <a:r>
              <a:rPr lang="en-US" sz="2600" dirty="0">
                <a:latin typeface="Times New Roman" panose="02020603050405020304" pitchFamily="18" charset="0"/>
                <a:cs typeface="Times New Roman" panose="02020603050405020304" pitchFamily="18" charset="0"/>
              </a:rPr>
              <a:t>Make sure to attach all backup to the </a:t>
            </a:r>
            <a:r>
              <a:rPr lang="en-US" sz="2600" dirty="0" err="1">
                <a:latin typeface="Times New Roman" panose="02020603050405020304" pitchFamily="18" charset="0"/>
                <a:cs typeface="Times New Roman" panose="02020603050405020304" pitchFamily="18" charset="0"/>
              </a:rPr>
              <a:t>eDocs</a:t>
            </a:r>
            <a:r>
              <a:rPr lang="en-US" sz="2600" dirty="0">
                <a:latin typeface="Times New Roman" panose="02020603050405020304" pitchFamily="18" charset="0"/>
                <a:cs typeface="Times New Roman" panose="02020603050405020304" pitchFamily="18" charset="0"/>
              </a:rPr>
              <a:t>!  Log to the checks, and Receipts to the cash</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544" y="353645"/>
            <a:ext cx="2045256" cy="1441342"/>
          </a:xfrm>
          <a:prstGeom prst="rect">
            <a:avLst/>
          </a:prstGeom>
        </p:spPr>
      </p:pic>
    </p:spTree>
    <p:extLst>
      <p:ext uri="{BB962C8B-B14F-4D97-AF65-F5344CB8AC3E}">
        <p14:creationId xmlns:p14="http://schemas.microsoft.com/office/powerpoint/2010/main" val="24618963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9052-6699-1E83-D95A-DD1C36C8E7FD}"/>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Advance Deposit - Additional details</a:t>
            </a:r>
          </a:p>
        </p:txBody>
      </p:sp>
      <p:pic>
        <p:nvPicPr>
          <p:cNvPr id="4" name="Picture 3" descr="Sample Advance Deposit eDoc."/>
          <p:cNvPicPr>
            <a:picLocks noChangeAspect="1"/>
          </p:cNvPicPr>
          <p:nvPr/>
        </p:nvPicPr>
        <p:blipFill>
          <a:blip r:embed="rId2"/>
          <a:stretch>
            <a:fillRect/>
          </a:stretch>
        </p:blipFill>
        <p:spPr>
          <a:xfrm>
            <a:off x="171979" y="224444"/>
            <a:ext cx="8697081" cy="2693323"/>
          </a:xfrm>
          <a:prstGeom prst="rect">
            <a:avLst/>
          </a:prstGeom>
        </p:spPr>
      </p:pic>
      <p:pic>
        <p:nvPicPr>
          <p:cNvPr id="5" name="Picture 4" descr="Bottom portion of Advance Deposit eDoc in KFS."/>
          <p:cNvPicPr>
            <a:picLocks noChangeAspect="1"/>
          </p:cNvPicPr>
          <p:nvPr/>
        </p:nvPicPr>
        <p:blipFill>
          <a:blip r:embed="rId3"/>
          <a:stretch>
            <a:fillRect/>
          </a:stretch>
        </p:blipFill>
        <p:spPr>
          <a:xfrm>
            <a:off x="171979" y="3075709"/>
            <a:ext cx="8789141" cy="2751513"/>
          </a:xfrm>
          <a:prstGeom prst="rect">
            <a:avLst/>
          </a:prstGeom>
        </p:spPr>
      </p:pic>
      <p:sp>
        <p:nvSpPr>
          <p:cNvPr id="6" name="Oval 5">
            <a:extLst>
              <a:ext uri="{C183D7F6-B498-43B3-948B-1728B52AA6E4}">
                <adec:decorative xmlns:adec="http://schemas.microsoft.com/office/drawing/2017/decorative" val="1"/>
              </a:ext>
            </a:extLst>
          </p:cNvPr>
          <p:cNvSpPr/>
          <p:nvPr/>
        </p:nvSpPr>
        <p:spPr>
          <a:xfrm>
            <a:off x="2103120" y="598516"/>
            <a:ext cx="1463040" cy="34913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C183D7F6-B498-43B3-948B-1728B52AA6E4}">
                <adec:decorative xmlns:adec="http://schemas.microsoft.com/office/drawing/2017/decorative" val="1"/>
              </a:ext>
            </a:extLst>
          </p:cNvPr>
          <p:cNvSpPr/>
          <p:nvPr/>
        </p:nvSpPr>
        <p:spPr>
          <a:xfrm>
            <a:off x="4142509" y="2346960"/>
            <a:ext cx="1463040" cy="34913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C183D7F6-B498-43B3-948B-1728B52AA6E4}">
                <adec:decorative xmlns:adec="http://schemas.microsoft.com/office/drawing/2017/decorative" val="1"/>
              </a:ext>
            </a:extLst>
          </p:cNvPr>
          <p:cNvSpPr/>
          <p:nvPr/>
        </p:nvSpPr>
        <p:spPr>
          <a:xfrm>
            <a:off x="2172393" y="3379122"/>
            <a:ext cx="1463040" cy="34913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C183D7F6-B498-43B3-948B-1728B52AA6E4}">
                <adec:decorative xmlns:adec="http://schemas.microsoft.com/office/drawing/2017/decorative" val="1"/>
              </a:ext>
            </a:extLst>
          </p:cNvPr>
          <p:cNvSpPr/>
          <p:nvPr/>
        </p:nvSpPr>
        <p:spPr>
          <a:xfrm>
            <a:off x="4142509" y="5198225"/>
            <a:ext cx="1463040" cy="34913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5857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Last Steps</a:t>
            </a:r>
          </a:p>
        </p:txBody>
      </p:sp>
      <p:sp>
        <p:nvSpPr>
          <p:cNvPr id="4" name="Content Placeholder 3"/>
          <p:cNvSpPr>
            <a:spLocks noGrp="1"/>
          </p:cNvSpPr>
          <p:nvPr>
            <p:ph idx="1"/>
          </p:nvPr>
        </p:nvSpPr>
        <p:spPr>
          <a:xfrm>
            <a:off x="282632" y="1657511"/>
            <a:ext cx="8653549" cy="4525963"/>
          </a:xfrm>
        </p:spPr>
        <p:txBody>
          <a:bodyPr/>
          <a:lstStyle/>
          <a:p>
            <a:r>
              <a:rPr lang="en-US" b="1" dirty="0">
                <a:latin typeface="Times New Roman" panose="02020603050405020304" pitchFamily="18" charset="0"/>
                <a:cs typeface="Times New Roman" panose="02020603050405020304" pitchFamily="18" charset="0"/>
              </a:rPr>
              <a:t>Step 3: </a:t>
            </a:r>
            <a:r>
              <a:rPr lang="en-US" dirty="0">
                <a:latin typeface="Times New Roman" panose="02020603050405020304" pitchFamily="18" charset="0"/>
                <a:cs typeface="Times New Roman" panose="02020603050405020304" pitchFamily="18" charset="0"/>
              </a:rPr>
              <a:t>Secure the funds until it’s time to deposit</a:t>
            </a:r>
          </a:p>
          <a:p>
            <a:pPr lvl="1"/>
            <a:r>
              <a:rPr lang="en-US" sz="2400" dirty="0">
                <a:latin typeface="Times New Roman" panose="02020603050405020304" pitchFamily="18" charset="0"/>
                <a:cs typeface="Times New Roman" panose="02020603050405020304" pitchFamily="18" charset="0"/>
              </a:rPr>
              <a:t>Make sure you deposit your funds within State Statute requirements!</a:t>
            </a:r>
          </a:p>
          <a:p>
            <a:pPr lvl="1"/>
            <a:r>
              <a:rPr lang="en-US" sz="2400" dirty="0">
                <a:latin typeface="Times New Roman" panose="02020603050405020304" pitchFamily="18" charset="0"/>
                <a:cs typeface="Times New Roman" panose="02020603050405020304" pitchFamily="18" charset="0"/>
              </a:rPr>
              <a:t>Since the total deposit is under $500, we have 7 calendar days to deposit the funds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6964" y="3920493"/>
            <a:ext cx="2002616" cy="1877452"/>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116" y="3920492"/>
            <a:ext cx="1728936" cy="1728936"/>
          </a:xfrm>
          <a:prstGeom prst="rect">
            <a:avLst/>
          </a:prstGeom>
        </p:spPr>
      </p:pic>
    </p:spTree>
    <p:extLst>
      <p:ext uri="{BB962C8B-B14F-4D97-AF65-F5344CB8AC3E}">
        <p14:creationId xmlns:p14="http://schemas.microsoft.com/office/powerpoint/2010/main" val="34504067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Are We Done Yet??</a:t>
            </a:r>
          </a:p>
        </p:txBody>
      </p:sp>
      <p:sp>
        <p:nvSpPr>
          <p:cNvPr id="3" name="Content Placeholder 2"/>
          <p:cNvSpPr>
            <a:spLocks noGrp="1"/>
          </p:cNvSpPr>
          <p:nvPr>
            <p:ph idx="1"/>
          </p:nvPr>
        </p:nvSpPr>
        <p:spPr>
          <a:xfrm>
            <a:off x="199505" y="1600200"/>
            <a:ext cx="8487295" cy="4525963"/>
          </a:xfrm>
        </p:spPr>
        <p:txBody>
          <a:bodyPr>
            <a:normAutofit/>
          </a:bodyPr>
          <a:lstStyle/>
          <a:p>
            <a:pPr marL="0" indent="0">
              <a:buNone/>
            </a:pPr>
            <a:r>
              <a:rPr lang="en-US" sz="2800" b="1" dirty="0">
                <a:latin typeface="Times New Roman" panose="02020603050405020304" pitchFamily="18" charset="0"/>
                <a:cs typeface="Times New Roman" panose="02020603050405020304" pitchFamily="18" charset="0"/>
              </a:rPr>
              <a:t>Almost!  Remember to perform regular reconciliations at least monthly!</a:t>
            </a:r>
          </a:p>
          <a:p>
            <a:r>
              <a:rPr lang="en-US" sz="2000" dirty="0">
                <a:latin typeface="Times New Roman" panose="02020603050405020304" pitchFamily="18" charset="0"/>
                <a:cs typeface="Times New Roman" panose="02020603050405020304" pitchFamily="18" charset="0"/>
              </a:rPr>
              <a:t>Should be done by someone not involved in the depositing process (i.e. not the person receiving payments, and not the person submitting the </a:t>
            </a:r>
            <a:r>
              <a:rPr lang="en-US" sz="2000" dirty="0" err="1">
                <a:latin typeface="Times New Roman" panose="02020603050405020304" pitchFamily="18" charset="0"/>
                <a:cs typeface="Times New Roman" panose="02020603050405020304" pitchFamily="18" charset="0"/>
              </a:rPr>
              <a:t>eDocs</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Multiple ways reconcile</a:t>
            </a:r>
          </a:p>
          <a:p>
            <a:pPr lvl="1"/>
            <a:r>
              <a:rPr lang="en-US" sz="1800" dirty="0">
                <a:latin typeface="Times New Roman" panose="02020603050405020304" pitchFamily="18" charset="0"/>
                <a:cs typeface="Times New Roman" panose="02020603050405020304" pitchFamily="18" charset="0"/>
              </a:rPr>
              <a:t>Example: Run Account Transaction report in KFDM for each account that cash/check/wire is deposited into for a full month.  Obtain and total backup for all payments received in that month, for each KFS account.  Compare and research discrepancies.</a:t>
            </a:r>
          </a:p>
          <a:p>
            <a:pPr lvl="1"/>
            <a:r>
              <a:rPr lang="en-US" sz="1800" dirty="0">
                <a:latin typeface="Times New Roman" panose="02020603050405020304" pitchFamily="18" charset="0"/>
                <a:cs typeface="Times New Roman" panose="02020603050405020304" pitchFamily="18" charset="0"/>
              </a:rPr>
              <a:t>Potential issues: Incorrect KFS account used, Deposit never delivered to </a:t>
            </a:r>
            <a:r>
              <a:rPr lang="en-US" sz="1800" dirty="0" err="1">
                <a:latin typeface="Times New Roman" panose="02020603050405020304" pitchFamily="18" charset="0"/>
                <a:cs typeface="Times New Roman" panose="02020603050405020304" pitchFamily="18" charset="0"/>
              </a:rPr>
              <a:t>CashOps</a:t>
            </a:r>
            <a:r>
              <a:rPr lang="en-US" sz="1800" dirty="0">
                <a:latin typeface="Times New Roman" panose="02020603050405020304" pitchFamily="18" charset="0"/>
                <a:cs typeface="Times New Roman" panose="02020603050405020304" pitchFamily="18" charset="0"/>
              </a:rPr>
              <a:t>, Checks never scanned via RDS, Cash never sent with Dunbar, etc. </a:t>
            </a:r>
          </a:p>
          <a:p>
            <a:pPr lvl="1"/>
            <a:r>
              <a:rPr lang="en-US" sz="1800" dirty="0">
                <a:latin typeface="Times New Roman" panose="02020603050405020304" pitchFamily="18" charset="0"/>
                <a:cs typeface="Times New Roman" panose="02020603050405020304" pitchFamily="18" charset="0"/>
              </a:rPr>
              <a:t>Contact Cash Operations if necessary to resolve discrepancies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05" y="213136"/>
            <a:ext cx="1688003" cy="1266003"/>
          </a:xfrm>
          <a:prstGeom prst="rect">
            <a:avLst/>
          </a:prstGeom>
        </p:spPr>
      </p:pic>
    </p:spTree>
    <p:extLst>
      <p:ext uri="{BB962C8B-B14F-4D97-AF65-F5344CB8AC3E}">
        <p14:creationId xmlns:p14="http://schemas.microsoft.com/office/powerpoint/2010/main" val="18322921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br>
              <a:rPr lang="en-US" sz="3600" dirty="0"/>
            </a:br>
            <a:r>
              <a:rPr lang="en-US" sz="6000" dirty="0">
                <a:latin typeface="Times New Roman" panose="02020603050405020304" pitchFamily="18" charset="0"/>
                <a:cs typeface="Times New Roman" panose="02020603050405020304" pitchFamily="18" charset="0"/>
              </a:rPr>
              <a:t>QUESTIONS?  </a:t>
            </a:r>
            <a:br>
              <a:rPr lang="en-US" sz="4800" dirty="0"/>
            </a:br>
            <a:endParaRPr lang="en-US" sz="4800" dirty="0"/>
          </a:p>
        </p:txBody>
      </p:sp>
      <p:sp>
        <p:nvSpPr>
          <p:cNvPr id="3" name="Content Placeholder 2"/>
          <p:cNvSpPr>
            <a:spLocks noGrp="1"/>
          </p:cNvSpPr>
          <p:nvPr>
            <p:ph idx="1"/>
          </p:nvPr>
        </p:nvSpPr>
        <p:spPr>
          <a:xfrm>
            <a:off x="104775" y="1295400"/>
            <a:ext cx="5905500" cy="4525963"/>
          </a:xfrm>
        </p:spPr>
        <p:txBody>
          <a:bodyPr>
            <a:normAutofit fontScale="92500" lnSpcReduction="20000"/>
          </a:bodyPr>
          <a:lstStyle/>
          <a:p>
            <a:r>
              <a:rPr lang="en-US" sz="2400" dirty="0">
                <a:latin typeface="Times New Roman" panose="02020603050405020304" pitchFamily="18" charset="0"/>
                <a:cs typeface="Times New Roman" panose="02020603050405020304" pitchFamily="18" charset="0"/>
              </a:rPr>
              <a:t>Cash Operations serves as the official central depository for collecting, receipting, and processing funds from student tuition and fees, as well as funds collected by departments within the campus community.  We ensure University assets are protected, accurately and timely processed, and properly reported in accordance with state and University regulations.</a:t>
            </a:r>
          </a:p>
          <a:p>
            <a:r>
              <a:rPr lang="en-US" sz="2400" dirty="0">
                <a:latin typeface="Times New Roman" panose="02020603050405020304" pitchFamily="18" charset="0"/>
                <a:cs typeface="Times New Roman" panose="02020603050405020304" pitchFamily="18" charset="0"/>
              </a:rPr>
              <a:t>We can be reached Monday – Friday from 8:30-4:30 </a:t>
            </a:r>
          </a:p>
          <a:p>
            <a:r>
              <a:rPr lang="en-US" sz="2400" dirty="0">
                <a:latin typeface="Times New Roman" panose="02020603050405020304" pitchFamily="18" charset="0"/>
                <a:cs typeface="Times New Roman" panose="02020603050405020304" pitchFamily="18" charset="0"/>
              </a:rPr>
              <a:t>More resources available on the Cash Operations website </a:t>
            </a:r>
            <a:r>
              <a:rPr lang="en-US" sz="2400" dirty="0">
                <a:latin typeface="Times New Roman" panose="02020603050405020304" pitchFamily="18" charset="0"/>
                <a:cs typeface="Times New Roman" panose="02020603050405020304" pitchFamily="18" charset="0"/>
                <a:hlinkClick r:id="rId2"/>
              </a:rPr>
              <a:t>http://bursar.uconn.edu/cash-operations-3/</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We’re here to help!</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92371" y="1762125"/>
            <a:ext cx="2494429" cy="3028950"/>
          </a:xfrm>
          <a:prstGeom prst="rect">
            <a:avLst/>
          </a:prstGeom>
        </p:spPr>
      </p:pic>
    </p:spTree>
    <p:extLst>
      <p:ext uri="{BB962C8B-B14F-4D97-AF65-F5344CB8AC3E}">
        <p14:creationId xmlns:p14="http://schemas.microsoft.com/office/powerpoint/2010/main" val="10090310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2713" y="274638"/>
            <a:ext cx="7764087" cy="1143000"/>
          </a:xfrm>
        </p:spPr>
        <p:txBody>
          <a:bodyPr>
            <a:noAutofit/>
          </a:bodyPr>
          <a:lstStyle/>
          <a:p>
            <a:r>
              <a:rPr lang="en-US" sz="3200" dirty="0">
                <a:latin typeface="Times New Roman" panose="02020603050405020304" pitchFamily="18" charset="0"/>
                <a:cs typeface="Times New Roman" panose="02020603050405020304" pitchFamily="18" charset="0"/>
              </a:rPr>
              <a:t>Best Practices: Proper Recording &amp; Documentation of Transactions</a:t>
            </a:r>
            <a:endParaRPr lang="en-US" sz="3200" dirty="0"/>
          </a:p>
        </p:txBody>
      </p:sp>
      <p:sp>
        <p:nvSpPr>
          <p:cNvPr id="5" name="Content Placeholder 4"/>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First step in the cash collection process</a:t>
            </a:r>
          </a:p>
          <a:p>
            <a:r>
              <a:rPr lang="en-US" sz="2400" dirty="0">
                <a:latin typeface="Times New Roman" panose="02020603050405020304" pitchFamily="18" charset="0"/>
                <a:cs typeface="Times New Roman" panose="02020603050405020304" pitchFamily="18" charset="0"/>
              </a:rPr>
              <a:t>Provides a financial record of each event to ensure accuracy and completeness of transactions</a:t>
            </a:r>
            <a:r>
              <a:rPr lang="en-US" sz="2800" dirty="0">
                <a:latin typeface="Times New Roman" panose="02020603050405020304" pitchFamily="18" charset="0"/>
                <a:cs typeface="Times New Roman" panose="02020603050405020304" pitchFamily="18" charset="0"/>
              </a:rPr>
              <a:t>	</a:t>
            </a:r>
          </a:p>
          <a:p>
            <a:pPr lvl="1"/>
            <a:r>
              <a:rPr lang="en-US" sz="2000" dirty="0">
                <a:latin typeface="Times New Roman" panose="02020603050405020304" pitchFamily="18" charset="0"/>
                <a:cs typeface="Times New Roman" panose="02020603050405020304" pitchFamily="18" charset="0"/>
              </a:rPr>
              <a:t>Evidence of what transpired </a:t>
            </a:r>
          </a:p>
          <a:p>
            <a:pPr lvl="2"/>
            <a:r>
              <a:rPr lang="en-US" sz="1800" dirty="0">
                <a:latin typeface="Times New Roman" panose="02020603050405020304" pitchFamily="18" charset="0"/>
                <a:cs typeface="Times New Roman" panose="02020603050405020304" pitchFamily="18" charset="0"/>
              </a:rPr>
              <a:t>Who, Where, Why, When, and How</a:t>
            </a:r>
          </a:p>
          <a:p>
            <a:pPr lvl="1"/>
            <a:r>
              <a:rPr lang="en-US" sz="2000" dirty="0">
                <a:latin typeface="Times New Roman" panose="02020603050405020304" pitchFamily="18" charset="0"/>
                <a:cs typeface="Times New Roman" panose="02020603050405020304" pitchFamily="18" charset="0"/>
              </a:rPr>
              <a:t>Provides information needed for researching discrepancies</a:t>
            </a:r>
          </a:p>
          <a:p>
            <a:pPr lvl="1"/>
            <a:r>
              <a:rPr lang="en-US" sz="2000" dirty="0">
                <a:latin typeface="Times New Roman" panose="02020603050405020304" pitchFamily="18" charset="0"/>
                <a:cs typeface="Times New Roman" panose="02020603050405020304" pitchFamily="18" charset="0"/>
              </a:rPr>
              <a:t>Failure to complete this step results in the inability to balance or reconcile</a:t>
            </a:r>
          </a:p>
          <a:p>
            <a:r>
              <a:rPr lang="en-US" sz="2400" dirty="0">
                <a:latin typeface="Times New Roman" panose="02020603050405020304" pitchFamily="18" charset="0"/>
                <a:cs typeface="Times New Roman" panose="02020603050405020304" pitchFamily="18" charset="0"/>
              </a:rPr>
              <a:t>Supporting documentation for all deposits must be attached to your KFS </a:t>
            </a:r>
            <a:r>
              <a:rPr lang="en-US" sz="2400" dirty="0" err="1">
                <a:latin typeface="Times New Roman" panose="02020603050405020304" pitchFamily="18" charset="0"/>
                <a:cs typeface="Times New Roman" panose="02020603050405020304" pitchFamily="18" charset="0"/>
              </a:rPr>
              <a:t>eDoc</a:t>
            </a:r>
            <a:endParaRPr lang="en-US" sz="2400" dirty="0">
              <a:latin typeface="Times New Roman" panose="02020603050405020304" pitchFamily="18" charset="0"/>
              <a:cs typeface="Times New Roman" panose="02020603050405020304" pitchFamily="18" charset="0"/>
            </a:endParaRPr>
          </a:p>
          <a:p>
            <a:pPr marL="457200" lvl="1" indent="0">
              <a:buNone/>
            </a:pPr>
            <a:endParaRPr lang="en-US" sz="2400" dirty="0">
              <a:latin typeface="Times New Roman" panose="02020603050405020304" pitchFamily="18" charset="0"/>
              <a:cs typeface="Times New Roman" panose="02020603050405020304" pitchFamily="18" charset="0"/>
            </a:endParaRPr>
          </a:p>
          <a:p>
            <a:pPr lvl="2"/>
            <a:endParaRPr lang="en-US" dirty="0"/>
          </a:p>
          <a:p>
            <a:pPr marL="914400" lvl="2" indent="0">
              <a:buNone/>
            </a:pPr>
            <a:endParaRPr lang="en-US"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43" y="274638"/>
            <a:ext cx="1455940" cy="1096237"/>
          </a:xfrm>
          <a:prstGeom prst="rect">
            <a:avLst/>
          </a:prstGeom>
        </p:spPr>
      </p:pic>
    </p:spTree>
    <p:extLst>
      <p:ext uri="{BB962C8B-B14F-4D97-AF65-F5344CB8AC3E}">
        <p14:creationId xmlns:p14="http://schemas.microsoft.com/office/powerpoint/2010/main" val="3360636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How do I Properly Document </a:t>
            </a:r>
            <a:br>
              <a:rPr lang="en-US" sz="3200"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In-Person</a:t>
            </a:r>
            <a:r>
              <a:rPr lang="en-US" sz="3200" dirty="0">
                <a:latin typeface="Times New Roman" panose="02020603050405020304" pitchFamily="18" charset="0"/>
                <a:cs typeface="Times New Roman" panose="02020603050405020304" pitchFamily="18" charset="0"/>
              </a:rPr>
              <a:t> Payments?</a:t>
            </a:r>
          </a:p>
        </p:txBody>
      </p:sp>
      <p:sp>
        <p:nvSpPr>
          <p:cNvPr id="5" name="Content Placeholder 4"/>
          <p:cNvSpPr>
            <a:spLocks noGrp="1"/>
          </p:cNvSpPr>
          <p:nvPr>
            <p:ph idx="1"/>
          </p:nvPr>
        </p:nvSpPr>
        <p:spPr>
          <a:xfrm>
            <a:off x="289249" y="1554480"/>
            <a:ext cx="4008432" cy="4266451"/>
          </a:xfrm>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Input the payment into an electronic device, such as a cash register or computer terminal to ensure all payments are documented</a:t>
            </a:r>
          </a:p>
          <a:p>
            <a:r>
              <a:rPr lang="en-US" sz="1900" dirty="0">
                <a:latin typeface="Times New Roman" panose="02020603050405020304" pitchFamily="18" charset="0"/>
                <a:cs typeface="Times New Roman" panose="02020603050405020304" pitchFamily="18" charset="0"/>
              </a:rPr>
              <a:t>Departments without an electronic device should track payments manually with pre-numbered receipts. </a:t>
            </a:r>
            <a:endParaRPr lang="en-US" sz="1300" dirty="0">
              <a:latin typeface="Times New Roman" panose="02020603050405020304" pitchFamily="18" charset="0"/>
              <a:cs typeface="Times New Roman" panose="02020603050405020304" pitchFamily="18" charset="0"/>
            </a:endParaRPr>
          </a:p>
          <a:p>
            <a:pPr lvl="1"/>
            <a:r>
              <a:rPr lang="en-US" sz="1900" dirty="0">
                <a:latin typeface="Times New Roman" panose="02020603050405020304" pitchFamily="18" charset="0"/>
                <a:cs typeface="Times New Roman" panose="02020603050405020304" pitchFamily="18" charset="0"/>
              </a:rPr>
              <a:t>Receipts can be provided by      Cash Operations upon request!</a:t>
            </a:r>
          </a:p>
          <a:p>
            <a:pPr marL="914400" lvl="2" indent="0">
              <a:buNone/>
            </a:pPr>
            <a:endParaRPr lang="en-US" sz="2000" dirty="0">
              <a:latin typeface="Times New Roman" panose="02020603050405020304" pitchFamily="18" charset="0"/>
              <a:cs typeface="Times New Roman" panose="02020603050405020304" pitchFamily="18" charset="0"/>
            </a:endParaRPr>
          </a:p>
        </p:txBody>
      </p:sp>
      <p:pic>
        <p:nvPicPr>
          <p:cNvPr id="6" name="Content Placeholder 7" descr="Sample UConn payment receipt."/>
          <p:cNvPicPr>
            <a:picLocks noChangeAspect="1"/>
          </p:cNvPicPr>
          <p:nvPr/>
        </p:nvPicPr>
        <p:blipFill>
          <a:blip r:embed="rId2"/>
          <a:stretch>
            <a:fillRect/>
          </a:stretch>
        </p:blipFill>
        <p:spPr>
          <a:xfrm>
            <a:off x="4645025" y="1970115"/>
            <a:ext cx="4041775" cy="2884517"/>
          </a:xfrm>
          <a:prstGeom prst="rect">
            <a:avLst/>
          </a:prstGeom>
        </p:spPr>
      </p:pic>
    </p:spTree>
    <p:extLst>
      <p:ext uri="{BB962C8B-B14F-4D97-AF65-F5344CB8AC3E}">
        <p14:creationId xmlns:p14="http://schemas.microsoft.com/office/powerpoint/2010/main" val="9402767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How do I Properly Document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Checks Received in the </a:t>
            </a:r>
            <a:r>
              <a:rPr lang="en-US" sz="3200" i="1" dirty="0">
                <a:latin typeface="Times New Roman" panose="02020603050405020304" pitchFamily="18" charset="0"/>
                <a:cs typeface="Times New Roman" panose="02020603050405020304" pitchFamily="18" charset="0"/>
              </a:rPr>
              <a:t>Mail</a:t>
            </a:r>
            <a:r>
              <a:rPr lang="en-US" sz="3200" dirty="0">
                <a:latin typeface="Times New Roman" panose="02020603050405020304" pitchFamily="18" charset="0"/>
                <a:cs typeface="Times New Roman" panose="02020603050405020304" pitchFamily="18" charset="0"/>
              </a:rPr>
              <a:t>?</a:t>
            </a:r>
          </a:p>
        </p:txBody>
      </p:sp>
      <p:sp>
        <p:nvSpPr>
          <p:cNvPr id="6" name="Content Placeholder 5"/>
          <p:cNvSpPr>
            <a:spLocks noGrp="1"/>
          </p:cNvSpPr>
          <p:nvPr>
            <p:ph idx="1"/>
          </p:nvPr>
        </p:nvSpPr>
        <p:spPr>
          <a:xfrm>
            <a:off x="295102" y="1596044"/>
            <a:ext cx="8553796" cy="4525963"/>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Record all checks on a check log </a:t>
            </a:r>
          </a:p>
          <a:p>
            <a:pPr lvl="1"/>
            <a:r>
              <a:rPr lang="en-US" sz="2400" dirty="0">
                <a:latin typeface="Times New Roman" panose="02020603050405020304" pitchFamily="18" charset="0"/>
                <a:cs typeface="Times New Roman" panose="02020603050405020304" pitchFamily="18" charset="0"/>
              </a:rPr>
              <a:t>Documents the Who, Where, When, Why, and How</a:t>
            </a:r>
          </a:p>
          <a:p>
            <a:pPr lvl="1"/>
            <a:r>
              <a:rPr lang="en-US" sz="2400" dirty="0">
                <a:latin typeface="Times New Roman" panose="02020603050405020304" pitchFamily="18" charset="0"/>
                <a:cs typeface="Times New Roman" panose="02020603050405020304" pitchFamily="18" charset="0"/>
              </a:rPr>
              <a:t>Use in daily balancing and reconciliations to support timely and complete processing of all payments</a:t>
            </a:r>
          </a:p>
          <a:p>
            <a:pPr marL="457200" lvl="1" indent="0">
              <a:buNone/>
            </a:pPr>
            <a:endParaRPr lang="en-US" sz="2400" dirty="0">
              <a:latin typeface="Times New Roman" panose="02020603050405020304" pitchFamily="18" charset="0"/>
              <a:cs typeface="Times New Roman" panose="02020603050405020304" pitchFamily="18" charset="0"/>
            </a:endParaRPr>
          </a:p>
        </p:txBody>
      </p:sp>
      <p:pic>
        <p:nvPicPr>
          <p:cNvPr id="2" name="Picture 1" descr="Sample check log"/>
          <p:cNvPicPr>
            <a:picLocks noChangeAspect="1"/>
          </p:cNvPicPr>
          <p:nvPr/>
        </p:nvPicPr>
        <p:blipFill>
          <a:blip r:embed="rId2"/>
          <a:stretch>
            <a:fillRect/>
          </a:stretch>
        </p:blipFill>
        <p:spPr>
          <a:xfrm>
            <a:off x="405575" y="3757353"/>
            <a:ext cx="8281225" cy="1832523"/>
          </a:xfrm>
          <a:prstGeom prst="rect">
            <a:avLst/>
          </a:prstGeom>
        </p:spPr>
      </p:pic>
    </p:spTree>
    <p:extLst>
      <p:ext uri="{BB962C8B-B14F-4D97-AF65-F5344CB8AC3E}">
        <p14:creationId xmlns:p14="http://schemas.microsoft.com/office/powerpoint/2010/main" val="31827157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p:spPr>
        <p:txBody>
          <a:bodyPr>
            <a:noAutofit/>
          </a:bodyPr>
          <a:lstStyle/>
          <a:p>
            <a:br>
              <a:rPr lang="en-US" sz="32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Why Log Your Payments?</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11" name="Content Placeholder 10"/>
          <p:cNvSpPr>
            <a:spLocks noGrp="1"/>
          </p:cNvSpPr>
          <p:nvPr>
            <p:ph idx="1"/>
          </p:nvPr>
        </p:nvSpPr>
        <p:spPr>
          <a:xfrm>
            <a:off x="457199" y="1600200"/>
            <a:ext cx="8487295" cy="4525963"/>
          </a:xfrm>
        </p:spPr>
        <p:txBody>
          <a:bodyPr>
            <a:normAutofit/>
          </a:bodyPr>
          <a:lstStyle/>
          <a:p>
            <a:r>
              <a:rPr lang="en-US" sz="1900" dirty="0">
                <a:latin typeface="Times New Roman" panose="02020603050405020304" pitchFamily="18" charset="0"/>
                <a:cs typeface="Times New Roman" panose="02020603050405020304" pitchFamily="18" charset="0"/>
              </a:rPr>
              <a:t>The log provides a clear picture of all payments received on a given day</a:t>
            </a:r>
          </a:p>
          <a:p>
            <a:r>
              <a:rPr lang="en-US" sz="1900" dirty="0">
                <a:latin typeface="Times New Roman" panose="02020603050405020304" pitchFamily="18" charset="0"/>
                <a:cs typeface="Times New Roman" panose="02020603050405020304" pitchFamily="18" charset="0"/>
              </a:rPr>
              <a:t>Provides supporting documentation to balance your cash/checks against</a:t>
            </a:r>
          </a:p>
          <a:p>
            <a:r>
              <a:rPr lang="en-US" sz="1900" dirty="0">
                <a:latin typeface="Times New Roman" panose="02020603050405020304" pitchFamily="18" charset="0"/>
                <a:cs typeface="Times New Roman" panose="02020603050405020304" pitchFamily="18" charset="0"/>
              </a:rPr>
              <a:t>Gives reconcilers the information they need to verify funds are credited in KFS, and credited accurately</a:t>
            </a:r>
          </a:p>
          <a:p>
            <a:r>
              <a:rPr lang="en-US" sz="1900" dirty="0">
                <a:latin typeface="Times New Roman" panose="02020603050405020304" pitchFamily="18" charset="0"/>
                <a:cs typeface="Times New Roman" panose="02020603050405020304" pitchFamily="18" charset="0"/>
              </a:rPr>
              <a:t>Payment logs can be used for payments received in the mail as well as in-person.  Note: Receipts must still be used for in-person payments even if logged.</a:t>
            </a:r>
          </a:p>
          <a:p>
            <a:endParaRPr lang="en-US" dirty="0"/>
          </a:p>
        </p:txBody>
      </p:sp>
      <p:pic>
        <p:nvPicPr>
          <p:cNvPr id="12" name="Picture 11" descr="Workflow showing the process for logging payments."/>
          <p:cNvPicPr>
            <a:picLocks noChangeAspect="1"/>
          </p:cNvPicPr>
          <p:nvPr/>
        </p:nvPicPr>
        <p:blipFill>
          <a:blip r:embed="rId2"/>
          <a:stretch>
            <a:fillRect/>
          </a:stretch>
        </p:blipFill>
        <p:spPr>
          <a:xfrm>
            <a:off x="1853738" y="3863181"/>
            <a:ext cx="5253644" cy="1760423"/>
          </a:xfrm>
          <a:prstGeom prst="rect">
            <a:avLst/>
          </a:prstGeom>
        </p:spPr>
      </p:pic>
    </p:spTree>
    <p:extLst>
      <p:ext uri="{BB962C8B-B14F-4D97-AF65-F5344CB8AC3E}">
        <p14:creationId xmlns:p14="http://schemas.microsoft.com/office/powerpoint/2010/main" val="13258865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76200"/>
            <a:ext cx="8229600" cy="1143000"/>
          </a:xfrm>
        </p:spPr>
        <p:txBody>
          <a:bodyPr>
            <a:normAutofit/>
          </a:bodyPr>
          <a:lstStyle/>
          <a:p>
            <a:r>
              <a:rPr lang="en-US" dirty="0">
                <a:latin typeface="Times New Roman" panose="02020603050405020304" pitchFamily="18" charset="0"/>
                <a:cs typeface="Times New Roman" panose="02020603050405020304" pitchFamily="18" charset="0"/>
              </a:rPr>
              <a:t>Security</a:t>
            </a:r>
          </a:p>
        </p:txBody>
      </p:sp>
      <p:sp>
        <p:nvSpPr>
          <p:cNvPr id="3" name="Content Placeholder 2"/>
          <p:cNvSpPr>
            <a:spLocks noGrp="1"/>
          </p:cNvSpPr>
          <p:nvPr>
            <p:ph idx="1"/>
          </p:nvPr>
        </p:nvSpPr>
        <p:spPr>
          <a:xfrm>
            <a:off x="457200" y="1630800"/>
            <a:ext cx="8229600" cy="4525963"/>
          </a:xfrm>
        </p:spPr>
        <p:txBody>
          <a:bodyPr>
            <a:normAutofit/>
          </a:bodyPr>
          <a:lstStyle/>
          <a:p>
            <a:r>
              <a:rPr lang="en-US" sz="2400" dirty="0">
                <a:latin typeface="Times New Roman" panose="02020603050405020304" pitchFamily="18" charset="0"/>
                <a:cs typeface="Times New Roman" panose="02020603050405020304" pitchFamily="18" charset="0"/>
              </a:rPr>
              <a:t>Access to areas handling cash, checks, or credit cards, should be limited to designated employees.</a:t>
            </a:r>
          </a:p>
          <a:p>
            <a:r>
              <a:rPr lang="en-US" sz="2400" dirty="0">
                <a:latin typeface="Times New Roman" panose="02020603050405020304" pitchFamily="18" charset="0"/>
                <a:cs typeface="Times New Roman" panose="02020603050405020304" pitchFamily="18" charset="0"/>
              </a:rPr>
              <a:t>During business hours, all forms of cash should be stored in locking drawers, cash registers, and cash boxes.  </a:t>
            </a:r>
          </a:p>
          <a:p>
            <a:r>
              <a:rPr lang="en-US" sz="2400" dirty="0">
                <a:latin typeface="Times New Roman" panose="02020603050405020304" pitchFamily="18" charset="0"/>
                <a:cs typeface="Times New Roman" panose="02020603050405020304" pitchFamily="18" charset="0"/>
              </a:rPr>
              <a:t>Limit number of staff with access to the drawer/safe to an operational minimum.</a:t>
            </a:r>
          </a:p>
          <a:p>
            <a:r>
              <a:rPr lang="en-US" sz="2400" dirty="0">
                <a:latin typeface="Times New Roman" panose="02020603050405020304" pitchFamily="18" charset="0"/>
                <a:cs typeface="Times New Roman" panose="02020603050405020304" pitchFamily="18" charset="0"/>
              </a:rPr>
              <a:t>Change combinations at least annually, or when someone who had access leaves the department.</a:t>
            </a:r>
          </a:p>
          <a:p>
            <a:endParaRPr lang="en-US" sz="24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37" y="76200"/>
            <a:ext cx="1464772" cy="1464772"/>
          </a:xfrm>
          <a:prstGeom prst="rect">
            <a:avLst/>
          </a:prstGeom>
        </p:spPr>
      </p:pic>
    </p:spTree>
    <p:extLst>
      <p:ext uri="{BB962C8B-B14F-4D97-AF65-F5344CB8AC3E}">
        <p14:creationId xmlns:p14="http://schemas.microsoft.com/office/powerpoint/2010/main" val="12196384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5368</TotalTime>
  <Words>3243</Words>
  <Application>Microsoft Office PowerPoint</Application>
  <PresentationFormat>On-screen Show (4:3)</PresentationFormat>
  <Paragraphs>285</Paragraphs>
  <Slides>49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Cambria</vt:lpstr>
      <vt:lpstr>Times</vt:lpstr>
      <vt:lpstr>Times New Roman</vt:lpstr>
      <vt:lpstr>Office Theme</vt:lpstr>
      <vt:lpstr>Cash Handling Basics  Office of the Bursar Cash Operations 2017</vt:lpstr>
      <vt:lpstr>Methods of Receipt</vt:lpstr>
      <vt:lpstr>What Will We Learn?</vt:lpstr>
      <vt:lpstr>Best Practices in Cash Collections</vt:lpstr>
      <vt:lpstr>Best Practices: Proper Recording &amp; Documentation of Transactions</vt:lpstr>
      <vt:lpstr>How do I Properly Document  In-Person Payments?</vt:lpstr>
      <vt:lpstr>How do I Properly Document  Checks Received in the Mail?</vt:lpstr>
      <vt:lpstr> Why Log Your Payments? </vt:lpstr>
      <vt:lpstr>Security</vt:lpstr>
      <vt:lpstr>Separation of Duties and  Responsibilities</vt:lpstr>
      <vt:lpstr>Timeliness of Deposits</vt:lpstr>
      <vt:lpstr>Here’s an Example..</vt:lpstr>
      <vt:lpstr>Reconciliation </vt:lpstr>
      <vt:lpstr>Reconciliation Process</vt:lpstr>
      <vt:lpstr>Basics of Cash Depositing at UConn</vt:lpstr>
      <vt:lpstr>Documentation Retention</vt:lpstr>
      <vt:lpstr>Invoicing</vt:lpstr>
      <vt:lpstr>What Type of eDoc Should I Submit?</vt:lpstr>
      <vt:lpstr>Initiating the eDoc -  CR</vt:lpstr>
      <vt:lpstr>Cash Receipt</vt:lpstr>
      <vt:lpstr>Cash Receipt Currency</vt:lpstr>
      <vt:lpstr>Cash Receipt Currency (2)</vt:lpstr>
      <vt:lpstr>Cash Receipt Reconciliation</vt:lpstr>
      <vt:lpstr>Cash Receipt eDoc submitted</vt:lpstr>
      <vt:lpstr>Delivering the Deposit</vt:lpstr>
      <vt:lpstr>Delivering the Deposit (2)</vt:lpstr>
      <vt:lpstr>Initiating the eDoc - AD</vt:lpstr>
      <vt:lpstr>Advance Deposit (continued)</vt:lpstr>
      <vt:lpstr>Advance Deposit Tender</vt:lpstr>
      <vt:lpstr>Advance Deposit Accounting</vt:lpstr>
      <vt:lpstr>Check Payments</vt:lpstr>
      <vt:lpstr>Check the Check!</vt:lpstr>
      <vt:lpstr>Foreign Checks</vt:lpstr>
      <vt:lpstr>Counterfeit Bills</vt:lpstr>
      <vt:lpstr>Counterfeit Bills: Identifying the Fake</vt:lpstr>
      <vt:lpstr>Identifying the Fake: Security Features</vt:lpstr>
      <vt:lpstr>Counterfeit Bill: Now What?</vt:lpstr>
      <vt:lpstr>Counterfeit Bills: Now What?</vt:lpstr>
      <vt:lpstr>How Do You Make Change?</vt:lpstr>
      <vt:lpstr>Over/Under Guidelines</vt:lpstr>
      <vt:lpstr>How Much Did We Learn?</vt:lpstr>
      <vt:lpstr>So Far, So Good…</vt:lpstr>
      <vt:lpstr>What’s Next?</vt:lpstr>
      <vt:lpstr>End of the Day</vt:lpstr>
      <vt:lpstr>Now What?</vt:lpstr>
      <vt:lpstr>Advance Deposit - Additional details</vt:lpstr>
      <vt:lpstr>Last Steps</vt:lpstr>
      <vt:lpstr>Are We Done Yet??</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CBallestrini</dc:creator>
  <cp:lastModifiedBy>Lis, Daniel</cp:lastModifiedBy>
  <cp:revision>374</cp:revision>
  <cp:lastPrinted>2016-09-07T12:24:16Z</cp:lastPrinted>
  <dcterms:created xsi:type="dcterms:W3CDTF">2013-10-10T18:53:03Z</dcterms:created>
  <dcterms:modified xsi:type="dcterms:W3CDTF">2025-04-29T18:57:53Z</dcterms:modified>
</cp:coreProperties>
</file>